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4" r:id="rId2"/>
    <p:sldId id="279" r:id="rId3"/>
    <p:sldId id="265" r:id="rId4"/>
    <p:sldId id="266" r:id="rId5"/>
    <p:sldId id="280" r:id="rId6"/>
    <p:sldId id="267" r:id="rId7"/>
    <p:sldId id="268" r:id="rId8"/>
    <p:sldId id="269" r:id="rId9"/>
    <p:sldId id="261" r:id="rId10"/>
    <p:sldId id="262" r:id="rId11"/>
    <p:sldId id="257" r:id="rId12"/>
    <p:sldId id="295" r:id="rId13"/>
    <p:sldId id="258" r:id="rId14"/>
    <p:sldId id="296" r:id="rId15"/>
    <p:sldId id="259" r:id="rId16"/>
    <p:sldId id="260" r:id="rId17"/>
    <p:sldId id="297" r:id="rId18"/>
    <p:sldId id="298" r:id="rId19"/>
    <p:sldId id="270" r:id="rId20"/>
    <p:sldId id="271" r:id="rId21"/>
    <p:sldId id="263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301" r:id="rId30"/>
    <p:sldId id="302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83C33C4-FB24-42BE-B34B-D9B6B60BACA0}">
          <p14:sldIdLst>
            <p14:sldId id="264"/>
            <p14:sldId id="279"/>
            <p14:sldId id="265"/>
            <p14:sldId id="266"/>
            <p14:sldId id="280"/>
            <p14:sldId id="267"/>
            <p14:sldId id="268"/>
            <p14:sldId id="269"/>
          </p14:sldIdLst>
        </p14:section>
        <p14:section name="Greedy (revisited)" id="{B865DEA0-A240-43C6-8D37-0F42AB6C16C7}">
          <p14:sldIdLst>
            <p14:sldId id="261"/>
            <p14:sldId id="262"/>
            <p14:sldId id="257"/>
            <p14:sldId id="295"/>
            <p14:sldId id="258"/>
            <p14:sldId id="296"/>
            <p14:sldId id="259"/>
            <p14:sldId id="260"/>
            <p14:sldId id="297"/>
            <p14:sldId id="298"/>
            <p14:sldId id="270"/>
            <p14:sldId id="271"/>
            <p14:sldId id="263"/>
            <p14:sldId id="272"/>
            <p14:sldId id="273"/>
            <p14:sldId id="274"/>
            <p14:sldId id="275"/>
            <p14:sldId id="276"/>
            <p14:sldId id="277"/>
            <p14:sldId id="278"/>
            <p14:sldId id="301"/>
            <p14:sldId id="30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8C2E923-4275-4E1E-A56E-4FDAE89B9471}" v="6" dt="2023-09-06T17:51:18.36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567" autoAdjust="0"/>
    <p:restoredTop sz="94660"/>
  </p:normalViewPr>
  <p:slideViewPr>
    <p:cSldViewPr snapToGrid="0">
      <p:cViewPr varScale="1">
        <p:scale>
          <a:sx n="75" d="100"/>
          <a:sy n="75" d="100"/>
        </p:scale>
        <p:origin x="15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9/25/2023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9/25/2023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9/25/2023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9/25/2023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hyperlink" Target="https://tspvis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gif"/><Relationship Id="rId4" Type="http://schemas.openxmlformats.org/officeDocument/2006/relationships/image" Target="../media/image11.gi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raphonline.ru/en/?graph=bigTree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lgorithm-visualizer.org/brute-force/binary-tree-traversal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qiao.github.io/PathFinding.js/visual/" TargetMode="External"/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igorgarbuz.github.io/n-puzzle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raphonline.ru/en/?graph=weightedGraph" TargetMode="External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06D111E1-BE4F-B238-1D53-7D7306476C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13714" y="0"/>
            <a:ext cx="8776686" cy="6786874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6"/>
            <a:ext cx="3975100" cy="2204244"/>
          </a:xfrm>
        </p:spPr>
        <p:txBody>
          <a:bodyPr>
            <a:normAutofit fontScale="90000"/>
          </a:bodyPr>
          <a:lstStyle/>
          <a:p>
            <a:r>
              <a:rPr lang="en-US" dirty="0"/>
              <a:t>Unknown localization of the </a:t>
            </a:r>
            <a:r>
              <a:rPr lang="en-US" b="1" dirty="0"/>
              <a:t>Objective State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1EE490E-4065-18C3-B6AA-8436EC92C38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3111" b="68977"/>
          <a:stretch/>
        </p:blipFill>
        <p:spPr>
          <a:xfrm>
            <a:off x="250283" y="2222500"/>
            <a:ext cx="2858677" cy="185158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E58A81B-A403-D19D-7D9C-59DAA3A669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7992" t="63013"/>
          <a:stretch/>
        </p:blipFill>
        <p:spPr>
          <a:xfrm>
            <a:off x="149953" y="4902893"/>
            <a:ext cx="3204117" cy="1583791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6319C6F-5FB6-DDA9-0DF6-5E3E633081BC}"/>
              </a:ext>
            </a:extLst>
          </p:cNvPr>
          <p:cNvCxnSpPr>
            <a:stCxn id="15" idx="2"/>
            <a:endCxn id="17" idx="0"/>
          </p:cNvCxnSpPr>
          <p:nvPr/>
        </p:nvCxnSpPr>
        <p:spPr>
          <a:xfrm flipH="1">
            <a:off x="1679621" y="4074086"/>
            <a:ext cx="1" cy="828807"/>
          </a:xfrm>
          <a:prstGeom prst="straightConnector1">
            <a:avLst/>
          </a:prstGeom>
          <a:ln w="666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32858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AF29A4C-868D-0FDB-B1F9-9C3DB1092C5C}"/>
              </a:ext>
            </a:extLst>
          </p:cNvPr>
          <p:cNvSpPr txBox="1"/>
          <p:nvPr/>
        </p:nvSpPr>
        <p:spPr>
          <a:xfrm>
            <a:off x="258793" y="163902"/>
            <a:ext cx="6840747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effectLst/>
                <a:latin typeface="Arial" panose="020B0604020202020204" pitchFamily="34" charset="0"/>
              </a:rPr>
              <a:t>Greedy Algorithms continued</a:t>
            </a:r>
            <a:br>
              <a:rPr lang="en-US" dirty="0"/>
            </a:br>
            <a:r>
              <a:rPr lang="en-US" b="0" i="0" dirty="0">
                <a:effectLst/>
                <a:latin typeface="Arial" panose="020B0604020202020204" pitchFamily="34" charset="0"/>
              </a:rPr>
              <a:t>Depending on the problem, greedy algorithms can sometimes fail </a:t>
            </a:r>
            <a:br>
              <a:rPr lang="en-US" dirty="0"/>
            </a:br>
            <a:r>
              <a:rPr lang="en-US" b="0" i="0" dirty="0">
                <a:effectLst/>
                <a:latin typeface="Arial" panose="020B0604020202020204" pitchFamily="34" charset="0"/>
              </a:rPr>
              <a:t>•For example, consider the traveling salesman problem: Given a list of cities, find the shortest route taking the salesman to each city exactly once and returning home (minimum-length Hamilton </a:t>
            </a:r>
            <a:br>
              <a:rPr lang="en-US" dirty="0"/>
            </a:br>
            <a:r>
              <a:rPr lang="en-US" b="0" i="0" dirty="0">
                <a:effectLst/>
                <a:latin typeface="Arial" panose="020B0604020202020204" pitchFamily="34" charset="0"/>
              </a:rPr>
              <a:t>cycle) </a:t>
            </a:r>
            <a:r>
              <a:rPr lang="en-US" b="0" i="0" dirty="0">
                <a:effectLst/>
                <a:latin typeface="Arial" panose="020B0604020202020204" pitchFamily="34" charset="0"/>
                <a:hlinkClick r:id="rId2"/>
              </a:rPr>
              <a:t>https://tspvis.com/</a:t>
            </a:r>
            <a:endParaRPr lang="en-US" b="0" i="0" dirty="0">
              <a:effectLst/>
              <a:latin typeface="Arial" panose="020B0604020202020204" pitchFamily="34" charset="0"/>
            </a:endParaRPr>
          </a:p>
          <a:p>
            <a:r>
              <a:rPr lang="en-US" b="0" i="0" dirty="0">
                <a:effectLst/>
                <a:latin typeface="Arial" panose="020B0604020202020204" pitchFamily="34" charset="0"/>
              </a:rPr>
              <a:t>•Simply selecting the nearest city to a city currently on the </a:t>
            </a:r>
          </a:p>
          <a:p>
            <a:r>
              <a:rPr lang="en-US" b="0" i="0" dirty="0">
                <a:effectLst/>
                <a:latin typeface="Arial" panose="020B0604020202020204" pitchFamily="34" charset="0"/>
              </a:rPr>
              <a:t>route can fail; example, p.55-6. </a:t>
            </a:r>
            <a:br>
              <a:rPr lang="en-US" dirty="0"/>
            </a:br>
            <a:r>
              <a:rPr lang="en-US" b="0" i="0" dirty="0">
                <a:effectLst/>
                <a:latin typeface="Arial" panose="020B0604020202020204" pitchFamily="34" charset="0"/>
              </a:rPr>
              <a:t>•An </a:t>
            </a:r>
            <a:r>
              <a:rPr lang="en-US" b="1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exact</a:t>
            </a:r>
            <a:r>
              <a:rPr lang="en-US" b="0" i="0" dirty="0">
                <a:effectLst/>
                <a:latin typeface="Arial" panose="020B0604020202020204" pitchFamily="34" charset="0"/>
              </a:rPr>
              <a:t> solution requires </a:t>
            </a:r>
            <a:r>
              <a:rPr lang="en-US" b="0" i="1" u="sng" dirty="0">
                <a:effectLst/>
                <a:latin typeface="Arial" panose="020B0604020202020204" pitchFamily="34" charset="0"/>
              </a:rPr>
              <a:t>exponential time </a:t>
            </a:r>
          </a:p>
          <a:p>
            <a:r>
              <a:rPr lang="en-US" b="0" i="0" dirty="0">
                <a:effectLst/>
                <a:latin typeface="Arial" panose="020B0604020202020204" pitchFamily="34" charset="0"/>
              </a:rPr>
              <a:t>(the problem is </a:t>
            </a:r>
            <a:r>
              <a:rPr lang="en-US" b="1" i="0" dirty="0">
                <a:effectLst/>
                <a:latin typeface="Arial" panose="020B0604020202020204" pitchFamily="34" charset="0"/>
              </a:rPr>
              <a:t>NP-Complete</a:t>
            </a:r>
            <a:r>
              <a:rPr lang="en-US" b="0" i="0" dirty="0">
                <a:effectLst/>
                <a:latin typeface="Arial" panose="020B0604020202020204" pitchFamily="34" charset="0"/>
              </a:rPr>
              <a:t>) and is thus intractable </a:t>
            </a:r>
            <a:br>
              <a:rPr lang="en-US" dirty="0"/>
            </a:br>
            <a:r>
              <a:rPr lang="en-US" b="0" i="0" dirty="0">
                <a:effectLst/>
                <a:latin typeface="Arial" panose="020B0604020202020204" pitchFamily="34" charset="0"/>
              </a:rPr>
              <a:t>for large problems </a:t>
            </a:r>
            <a:br>
              <a:rPr lang="en-US" dirty="0"/>
            </a:br>
            <a:r>
              <a:rPr lang="en-US" b="0" i="0" dirty="0">
                <a:effectLst/>
                <a:latin typeface="Arial" panose="020B0604020202020204" pitchFamily="34" charset="0"/>
              </a:rPr>
              <a:t>•Unfortunately, </a:t>
            </a:r>
            <a:r>
              <a:rPr lang="en-US" b="1" i="0" dirty="0">
                <a:effectLst/>
                <a:latin typeface="Arial" panose="020B0604020202020204" pitchFamily="34" charset="0"/>
              </a:rPr>
              <a:t>several real-world larger-scale problems </a:t>
            </a:r>
          </a:p>
          <a:p>
            <a:r>
              <a:rPr lang="en-US" b="0" i="0" dirty="0">
                <a:effectLst/>
                <a:latin typeface="Arial" panose="020B0604020202020204" pitchFamily="34" charset="0"/>
              </a:rPr>
              <a:t>map to (can be directly related) this problem. </a:t>
            </a:r>
            <a:br>
              <a:rPr lang="en-US" dirty="0"/>
            </a:br>
            <a:r>
              <a:rPr lang="en-US" b="0" i="0" dirty="0">
                <a:effectLst/>
                <a:latin typeface="Arial" panose="020B0604020202020204" pitchFamily="34" charset="0"/>
              </a:rPr>
              <a:t>•For example, given 30,000 packages to be delivered in KC </a:t>
            </a:r>
          </a:p>
          <a:p>
            <a:r>
              <a:rPr lang="en-US" b="0" i="0" dirty="0">
                <a:effectLst/>
                <a:latin typeface="Arial" panose="020B0604020202020204" pitchFamily="34" charset="0"/>
              </a:rPr>
              <a:t>(what UPS does in a day) and 200 trucks, assign </a:t>
            </a:r>
            <a:br>
              <a:rPr lang="en-US" dirty="0"/>
            </a:br>
            <a:r>
              <a:rPr lang="en-US" b="0" i="0" dirty="0">
                <a:effectLst/>
                <a:latin typeface="Arial" panose="020B0604020202020204" pitchFamily="34" charset="0"/>
              </a:rPr>
              <a:t>packages to trucks and find routes so that fuel costs are minimized </a:t>
            </a:r>
            <a:br>
              <a:rPr lang="en-US" dirty="0"/>
            </a:br>
            <a:r>
              <a:rPr lang="en-US" b="0" i="0" dirty="0">
                <a:effectLst/>
                <a:latin typeface="Arial" panose="020B0604020202020204" pitchFamily="34" charset="0"/>
              </a:rPr>
              <a:t>•And this is still a simplified problem, since it ignores package sizes and how many packages we can fit on each truck (the </a:t>
            </a:r>
            <a:br>
              <a:rPr lang="en-US" dirty="0"/>
            </a:br>
            <a:r>
              <a:rPr lang="en-US" b="0" i="0" dirty="0">
                <a:effectLst/>
                <a:latin typeface="Arial" panose="020B0604020202020204" pitchFamily="34" charset="0"/>
              </a:rPr>
              <a:t>knapsack problem, also NP-complete for optimal solution) </a:t>
            </a:r>
            <a:br>
              <a:rPr lang="en-US" dirty="0"/>
            </a:br>
            <a:r>
              <a:rPr lang="en-US" b="0" i="0" dirty="0">
                <a:effectLst/>
                <a:latin typeface="Arial" panose="020B0604020202020204" pitchFamily="34" charset="0"/>
              </a:rPr>
              <a:t>•While there is no </a:t>
            </a:r>
            <a:r>
              <a:rPr lang="en-US" b="1" i="0" dirty="0">
                <a:effectLst/>
                <a:latin typeface="Arial" panose="020B0604020202020204" pitchFamily="34" charset="0"/>
              </a:rPr>
              <a:t>polynomial-time</a:t>
            </a:r>
            <a:r>
              <a:rPr lang="en-US" b="0" i="0" dirty="0">
                <a:effectLst/>
                <a:latin typeface="Arial" panose="020B0604020202020204" pitchFamily="34" charset="0"/>
              </a:rPr>
              <a:t> algorithm for finding the absolute shortest route, the technique </a:t>
            </a:r>
            <a:br>
              <a:rPr lang="en-US" dirty="0"/>
            </a:br>
            <a:r>
              <a:rPr lang="en-US" b="0" i="0" dirty="0">
                <a:effectLst/>
                <a:latin typeface="Arial" panose="020B0604020202020204" pitchFamily="34" charset="0"/>
              </a:rPr>
              <a:t>of </a:t>
            </a:r>
            <a:r>
              <a:rPr lang="en-US" b="1" i="0" dirty="0">
                <a:effectLst/>
                <a:latin typeface="Arial" panose="020B0604020202020204" pitchFamily="34" charset="0"/>
              </a:rPr>
              <a:t>simulated annealing</a:t>
            </a:r>
            <a:r>
              <a:rPr lang="en-US" b="0" i="0" dirty="0">
                <a:effectLst/>
                <a:latin typeface="Arial" panose="020B0604020202020204" pitchFamily="34" charset="0"/>
              </a:rPr>
              <a:t> (</a:t>
            </a:r>
            <a:r>
              <a:rPr lang="en-US" b="0" i="0" dirty="0"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covered later</a:t>
            </a:r>
            <a:r>
              <a:rPr lang="en-US" b="0" i="0" dirty="0">
                <a:effectLst/>
                <a:latin typeface="Arial" panose="020B0604020202020204" pitchFamily="34" charset="0"/>
              </a:rPr>
              <a:t>) can find a “pretty good” solution in practical time</a:t>
            </a:r>
            <a:endParaRPr lang="en-US" dirty="0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DF3E89CB-5E70-E721-15D7-8186FDD86D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3735" y="4827558"/>
            <a:ext cx="3384070" cy="2030442"/>
          </a:xfrm>
          <a:prstGeom prst="rect">
            <a:avLst/>
          </a:prstGeom>
        </p:spPr>
      </p:pic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F0C4C9D2-5BC5-8A9E-DC72-B21348A545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7713" y="67664"/>
            <a:ext cx="2976113" cy="2173395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A240D1B1-A9FA-CF4A-F1EF-713CB123DD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6640" y="2341615"/>
            <a:ext cx="5435360" cy="2524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5831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Uninformed Search Won’t Do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7729" y="1460409"/>
            <a:ext cx="11098876" cy="4937760"/>
          </a:xfrm>
        </p:spPr>
        <p:txBody>
          <a:bodyPr>
            <a:normAutofit/>
          </a:bodyPr>
          <a:lstStyle/>
          <a:p>
            <a:r>
              <a:rPr lang="en-US" dirty="0"/>
              <a:t>DFS can follow very </a:t>
            </a:r>
            <a:r>
              <a:rPr lang="en-US" i="1" u="sng" dirty="0"/>
              <a:t>long searches</a:t>
            </a:r>
            <a:r>
              <a:rPr lang="en-US" dirty="0"/>
              <a:t> down one path and </a:t>
            </a:r>
            <a:r>
              <a:rPr lang="en-US" b="1" dirty="0"/>
              <a:t>overlook</a:t>
            </a:r>
            <a:r>
              <a:rPr lang="en-US" dirty="0"/>
              <a:t> much closer goal states down other branches </a:t>
            </a:r>
          </a:p>
          <a:p>
            <a:r>
              <a:rPr lang="en-US" dirty="0"/>
              <a:t>BFS has </a:t>
            </a:r>
            <a:r>
              <a:rPr lang="en-US" b="1" dirty="0"/>
              <a:t>exponential</a:t>
            </a:r>
            <a:r>
              <a:rPr lang="en-US" dirty="0"/>
              <a:t> time and </a:t>
            </a:r>
            <a:r>
              <a:rPr lang="en-US" b="1" dirty="0"/>
              <a:t>space</a:t>
            </a:r>
            <a:r>
              <a:rPr lang="en-US" dirty="0"/>
              <a:t> requirements </a:t>
            </a:r>
          </a:p>
          <a:p>
            <a:r>
              <a:rPr lang="en-US" dirty="0"/>
              <a:t>ID-DFS has more </a:t>
            </a:r>
            <a:r>
              <a:rPr lang="en-US" i="1" u="sng" dirty="0"/>
              <a:t>modest</a:t>
            </a:r>
            <a:r>
              <a:rPr lang="en-US" dirty="0"/>
              <a:t> storage needs but </a:t>
            </a:r>
            <a:r>
              <a:rPr lang="en-US" u="sng" dirty="0"/>
              <a:t>still</a:t>
            </a:r>
            <a:r>
              <a:rPr lang="en-US" dirty="0"/>
              <a:t> has </a:t>
            </a:r>
            <a:r>
              <a:rPr lang="en-US" b="1" dirty="0"/>
              <a:t>exponential</a:t>
            </a:r>
            <a:r>
              <a:rPr lang="en-US" dirty="0"/>
              <a:t> time requirements. </a:t>
            </a:r>
          </a:p>
          <a:p>
            <a:pPr lvl="1"/>
            <a:r>
              <a:rPr lang="en-US" dirty="0"/>
              <a:t>Search for route from KC to Los Angeles</a:t>
            </a:r>
          </a:p>
          <a:p>
            <a:pPr lvl="2"/>
            <a:r>
              <a:rPr lang="en-US" dirty="0"/>
              <a:t>DFS happens to pick I-70 Eastbound as first highway to try and takes weeks… </a:t>
            </a:r>
          </a:p>
          <a:p>
            <a:pPr lvl="2"/>
            <a:r>
              <a:rPr lang="en-US" dirty="0"/>
              <a:t>BFS runs out of memory quickly… (all 1-mile journeys, then all 2-mile journeys, etc…) </a:t>
            </a:r>
          </a:p>
          <a:p>
            <a:pPr lvl="2"/>
            <a:r>
              <a:rPr lang="en-US" dirty="0"/>
              <a:t>DFS-ID still has to check the same states as DFS so still takes weeks (solution is deep in the search tree) </a:t>
            </a:r>
          </a:p>
          <a:p>
            <a:pPr lvl="1"/>
            <a:r>
              <a:rPr lang="en-US" dirty="0"/>
              <a:t>Huge search space makes blind search unfeasible for most games, where time constraints are an issue  </a:t>
            </a:r>
          </a:p>
        </p:txBody>
      </p:sp>
    </p:spTree>
    <p:extLst>
      <p:ext uri="{BB962C8B-B14F-4D97-AF65-F5344CB8AC3E}">
        <p14:creationId xmlns:p14="http://schemas.microsoft.com/office/powerpoint/2010/main" val="25934388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Uninformed Search Won’t Do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7729" y="1460409"/>
            <a:ext cx="11098876" cy="493776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Guided search uses </a:t>
            </a:r>
            <a:r>
              <a:rPr lang="en-US" b="1" i="1" dirty="0"/>
              <a:t>heuristics</a:t>
            </a:r>
            <a:r>
              <a:rPr lang="en-US" dirty="0"/>
              <a:t> to guide the search </a:t>
            </a:r>
          </a:p>
          <a:p>
            <a:pPr lvl="1"/>
            <a:r>
              <a:rPr lang="en-US" b="1" dirty="0"/>
              <a:t>Hill climbing </a:t>
            </a:r>
            <a:r>
              <a:rPr lang="en-US" dirty="0"/>
              <a:t>as one possibility </a:t>
            </a:r>
          </a:p>
          <a:p>
            <a:pPr lvl="1"/>
            <a:r>
              <a:rPr lang="en-US" b="1" dirty="0"/>
              <a:t>Beam search </a:t>
            </a:r>
            <a:r>
              <a:rPr lang="en-US" dirty="0"/>
              <a:t>and best-first searches are also applied </a:t>
            </a:r>
          </a:p>
          <a:p>
            <a:pPr lvl="1"/>
            <a:r>
              <a:rPr lang="en-US" dirty="0"/>
              <a:t>These algorithms </a:t>
            </a:r>
            <a:r>
              <a:rPr lang="en-US" b="1" i="1" dirty="0"/>
              <a:t>typically</a:t>
            </a:r>
            <a:r>
              <a:rPr lang="en-US" dirty="0"/>
              <a:t> don’t back up; they go forward until either a </a:t>
            </a:r>
            <a:r>
              <a:rPr lang="en-US" b="1" dirty="0"/>
              <a:t>goal</a:t>
            </a:r>
            <a:r>
              <a:rPr lang="en-US" dirty="0"/>
              <a:t> is found or a </a:t>
            </a:r>
            <a:r>
              <a:rPr lang="en-US" b="1" dirty="0"/>
              <a:t>dead end </a:t>
            </a:r>
            <a:r>
              <a:rPr lang="en-US" dirty="0"/>
              <a:t>is hit </a:t>
            </a:r>
          </a:p>
          <a:p>
            <a:pPr lvl="1"/>
            <a:r>
              <a:rPr lang="en-US" dirty="0"/>
              <a:t>Example heuristic:</a:t>
            </a:r>
          </a:p>
          <a:p>
            <a:pPr lvl="2"/>
            <a:r>
              <a:rPr lang="en-US" dirty="0"/>
              <a:t>List cities ‘</a:t>
            </a:r>
            <a:r>
              <a:rPr lang="en-US" b="1" dirty="0"/>
              <a:t>adjacent</a:t>
            </a:r>
            <a:r>
              <a:rPr lang="en-US" dirty="0"/>
              <a:t>’ to KC on our map. </a:t>
            </a:r>
          </a:p>
          <a:p>
            <a:pPr lvl="2"/>
            <a:r>
              <a:rPr lang="en-US" dirty="0"/>
              <a:t>Select the one with the </a:t>
            </a:r>
            <a:r>
              <a:rPr lang="en-US" b="1" dirty="0">
                <a:solidFill>
                  <a:srgbClr val="7030A0"/>
                </a:solidFill>
              </a:rPr>
              <a:t>smallest straight-line distance </a:t>
            </a:r>
            <a:r>
              <a:rPr lang="en-US" dirty="0"/>
              <a:t>to Los Angeles as first intermediate step. </a:t>
            </a:r>
          </a:p>
          <a:p>
            <a:pPr lvl="2"/>
            <a:r>
              <a:rPr lang="en-US" dirty="0"/>
              <a:t>From there, select ‘</a:t>
            </a:r>
            <a:r>
              <a:rPr lang="en-US" b="1" dirty="0"/>
              <a:t>adjacent</a:t>
            </a:r>
            <a:r>
              <a:rPr lang="en-US" dirty="0"/>
              <a:t>’ cities and repeat this process.</a:t>
            </a: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An </a:t>
            </a:r>
            <a:r>
              <a:rPr lang="en-US" b="1" i="1" dirty="0"/>
              <a:t>algorithm</a:t>
            </a:r>
            <a:r>
              <a:rPr lang="en-US" dirty="0"/>
              <a:t> always finds the optimum, ‘best,’ etc. solution, in finite time. </a:t>
            </a:r>
          </a:p>
          <a:p>
            <a:pPr lvl="1"/>
            <a:r>
              <a:rPr lang="en-US" dirty="0"/>
              <a:t>A heuristic finds a good solution (or at least a candidate solution) and does it quickly. Heuristics may be incorrect. </a:t>
            </a:r>
          </a:p>
          <a:p>
            <a:pPr lvl="2"/>
            <a:r>
              <a:rPr lang="en-US" dirty="0"/>
              <a:t>One heuristic used in chess programs is to look at </a:t>
            </a:r>
            <a:r>
              <a:rPr lang="en-US" b="1" dirty="0"/>
              <a:t>capturing</a:t>
            </a:r>
            <a:r>
              <a:rPr lang="en-US" dirty="0"/>
              <a:t> moves first. But sometimes a capture is the </a:t>
            </a:r>
            <a:r>
              <a:rPr lang="en-US" b="1" u="sng" dirty="0"/>
              <a:t>worst</a:t>
            </a:r>
            <a:r>
              <a:rPr lang="en-US" dirty="0"/>
              <a:t> move on the board.  </a:t>
            </a:r>
          </a:p>
          <a:p>
            <a:pPr lvl="2"/>
            <a:r>
              <a:rPr lang="en-US" dirty="0"/>
              <a:t>The ‘</a:t>
            </a:r>
            <a:r>
              <a:rPr lang="en-US" b="1" dirty="0"/>
              <a:t>closest</a:t>
            </a:r>
            <a:r>
              <a:rPr lang="en-US" dirty="0"/>
              <a:t>’ town may be a dead-end in the mountains; we should have cut south 50 miles to take a pass thru the mountains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77139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821" y="223111"/>
            <a:ext cx="10515600" cy="1325563"/>
          </a:xfrm>
        </p:spPr>
        <p:txBody>
          <a:bodyPr/>
          <a:lstStyle/>
          <a:p>
            <a:r>
              <a:rPr lang="en-US" dirty="0"/>
              <a:t>Properties of Heuristics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8353" y="1367699"/>
            <a:ext cx="10515600" cy="5267190"/>
          </a:xfrm>
        </p:spPr>
        <p:txBody>
          <a:bodyPr>
            <a:normAutofit fontScale="92500"/>
          </a:bodyPr>
          <a:lstStyle/>
          <a:p>
            <a:r>
              <a:rPr lang="en-US" dirty="0"/>
              <a:t>We want heuristics to have certain properties: </a:t>
            </a:r>
          </a:p>
          <a:p>
            <a:pPr lvl="1"/>
            <a:r>
              <a:rPr lang="en-US" dirty="0"/>
              <a:t>They should </a:t>
            </a:r>
            <a:r>
              <a:rPr lang="en-US" b="1" dirty="0"/>
              <a:t>underestimate</a:t>
            </a:r>
            <a:r>
              <a:rPr lang="en-US" dirty="0"/>
              <a:t> the actual cost to the goal. </a:t>
            </a:r>
            <a:br>
              <a:rPr lang="en-US" dirty="0"/>
            </a:br>
            <a:r>
              <a:rPr lang="en-US" dirty="0"/>
              <a:t>(This ensures that we don’t overshoot the actual goal. </a:t>
            </a:r>
            <a:br>
              <a:rPr lang="en-US" dirty="0"/>
            </a:br>
            <a:r>
              <a:rPr lang="en-US" dirty="0"/>
              <a:t>We </a:t>
            </a:r>
            <a:r>
              <a:rPr lang="en-US" b="1" dirty="0"/>
              <a:t>don’t</a:t>
            </a:r>
            <a:r>
              <a:rPr lang="en-US" dirty="0"/>
              <a:t> want to </a:t>
            </a:r>
            <a:r>
              <a:rPr lang="en-US" b="1" dirty="0"/>
              <a:t>reject</a:t>
            </a:r>
            <a:r>
              <a:rPr lang="en-US" dirty="0"/>
              <a:t> an option as “</a:t>
            </a:r>
            <a:r>
              <a:rPr lang="en-US" dirty="0">
                <a:solidFill>
                  <a:srgbClr val="FF0000"/>
                </a:solidFill>
              </a:rPr>
              <a:t>too expensive</a:t>
            </a:r>
            <a:r>
              <a:rPr lang="en-US" dirty="0"/>
              <a:t>” </a:t>
            </a:r>
            <a:br>
              <a:rPr lang="en-US" dirty="0"/>
            </a:br>
            <a:r>
              <a:rPr lang="en-US" dirty="0"/>
              <a:t>when the problem is that our heuristic is wrong.) </a:t>
            </a:r>
          </a:p>
          <a:p>
            <a:pPr lvl="1"/>
            <a:r>
              <a:rPr lang="en-US" dirty="0"/>
              <a:t>They should be </a:t>
            </a:r>
            <a:r>
              <a:rPr lang="en-US" b="1" i="1" dirty="0"/>
              <a:t>monotonic</a:t>
            </a:r>
            <a:r>
              <a:rPr lang="en-US" dirty="0"/>
              <a:t>; that is, as we progress, the </a:t>
            </a:r>
            <a:br>
              <a:rPr lang="en-US" dirty="0"/>
            </a:br>
            <a:r>
              <a:rPr lang="en-US" dirty="0"/>
              <a:t>estimate should </a:t>
            </a:r>
            <a:r>
              <a:rPr lang="en-US" dirty="0">
                <a:highlight>
                  <a:srgbClr val="FFFF00"/>
                </a:highlight>
              </a:rPr>
              <a:t>decrease</a:t>
            </a:r>
            <a:r>
              <a:rPr lang="en-US" dirty="0"/>
              <a:t>. </a:t>
            </a:r>
            <a:br>
              <a:rPr lang="en-US" dirty="0"/>
            </a:br>
            <a:r>
              <a:rPr lang="en-US" dirty="0"/>
              <a:t>(This may not be true of our route-finder; for example, </a:t>
            </a:r>
            <a:br>
              <a:rPr lang="en-US" dirty="0"/>
            </a:br>
            <a:r>
              <a:rPr lang="en-US" dirty="0"/>
              <a:t>road construction may require a detour) </a:t>
            </a:r>
          </a:p>
          <a:p>
            <a:pPr lvl="1"/>
            <a:r>
              <a:rPr lang="en-US" dirty="0"/>
              <a:t>A search algorithm that lets us search a </a:t>
            </a:r>
            <a:r>
              <a:rPr lang="en-US" b="1" dirty="0"/>
              <a:t>smaller portion </a:t>
            </a:r>
            <a:r>
              <a:rPr lang="en-US" dirty="0"/>
              <a:t>of the tree before finding a </a:t>
            </a:r>
            <a:br>
              <a:rPr lang="en-US" dirty="0"/>
            </a:br>
            <a:r>
              <a:rPr lang="en-US" dirty="0"/>
              <a:t>goal is said to be </a:t>
            </a:r>
            <a:r>
              <a:rPr lang="en-US" dirty="0">
                <a:highlight>
                  <a:srgbClr val="00FFFF"/>
                </a:highlight>
              </a:rPr>
              <a:t>more informed</a:t>
            </a:r>
            <a:r>
              <a:rPr lang="en-US" dirty="0"/>
              <a:t>. </a:t>
            </a:r>
          </a:p>
          <a:p>
            <a:pPr lvl="1"/>
            <a:r>
              <a:rPr lang="en-US" dirty="0"/>
              <a:t>Obviously, the </a:t>
            </a:r>
            <a:r>
              <a:rPr lang="en-US" b="1" dirty="0"/>
              <a:t>less</a:t>
            </a:r>
            <a:r>
              <a:rPr lang="en-US" dirty="0"/>
              <a:t> we have to search, the </a:t>
            </a:r>
            <a:r>
              <a:rPr lang="en-US" b="1" dirty="0"/>
              <a:t>faster</a:t>
            </a:r>
            <a:r>
              <a:rPr lang="en-US" dirty="0"/>
              <a:t> we can complete that search. </a:t>
            </a:r>
          </a:p>
          <a:p>
            <a:pPr lvl="1"/>
            <a:r>
              <a:rPr lang="en-US" dirty="0"/>
              <a:t>Some search </a:t>
            </a:r>
            <a:r>
              <a:rPr lang="en-US" b="1" dirty="0"/>
              <a:t>algorithms</a:t>
            </a:r>
            <a:r>
              <a:rPr lang="en-US" dirty="0"/>
              <a:t> only examine a </a:t>
            </a:r>
            <a:r>
              <a:rPr lang="en-US" u="sng" dirty="0"/>
              <a:t>single</a:t>
            </a:r>
            <a:r>
              <a:rPr lang="en-US" dirty="0"/>
              <a:t> path; they can get stuck on a </a:t>
            </a:r>
            <a:r>
              <a:rPr lang="en-US" b="1" dirty="0">
                <a:highlight>
                  <a:srgbClr val="00FF00"/>
                </a:highlight>
              </a:rPr>
              <a:t>local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optimum. Other search methods are tentative in that they allow exploring alternate paths. </a:t>
            </a:r>
          </a:p>
          <a:p>
            <a:endParaRPr lang="en-US" dirty="0"/>
          </a:p>
        </p:txBody>
      </p:sp>
      <p:pic>
        <p:nvPicPr>
          <p:cNvPr id="5" name="Picture 4" descr="Qr code&#10;&#10;Description automatically generated">
            <a:extLst>
              <a:ext uri="{FF2B5EF4-FFF2-40B4-BE49-F238E27FC236}">
                <a16:creationId xmlns:a16="http://schemas.microsoft.com/office/drawing/2014/main" id="{564CF0F0-5BE7-AAC7-0797-5D56103B36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5489" y="477044"/>
            <a:ext cx="3324225" cy="352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5128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821" y="223111"/>
            <a:ext cx="10515600" cy="1325563"/>
          </a:xfrm>
        </p:spPr>
        <p:txBody>
          <a:bodyPr/>
          <a:lstStyle/>
          <a:p>
            <a:r>
              <a:rPr lang="en-US" dirty="0"/>
              <a:t>Properties of Heuristics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8353" y="1367699"/>
            <a:ext cx="10515600" cy="526719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Hill climbing, beam search, and best-first typically don’t look back. </a:t>
            </a:r>
          </a:p>
          <a:p>
            <a:r>
              <a:rPr lang="en-US" dirty="0"/>
              <a:t>Other methods include the distance/cost from the </a:t>
            </a:r>
            <a:r>
              <a:rPr lang="en-US" b="1" dirty="0"/>
              <a:t>root</a:t>
            </a:r>
            <a:r>
              <a:rPr lang="en-US" dirty="0"/>
              <a:t> as part of their calculations. </a:t>
            </a:r>
          </a:p>
          <a:p>
            <a:r>
              <a:rPr lang="en-US" dirty="0">
                <a:highlight>
                  <a:srgbClr val="FFFF00"/>
                </a:highlight>
              </a:rPr>
              <a:t>B</a:t>
            </a:r>
            <a:r>
              <a:rPr lang="en-US" i="1" dirty="0">
                <a:highlight>
                  <a:srgbClr val="FFFF00"/>
                </a:highlight>
              </a:rPr>
              <a:t>ranch and bound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/>
              <a:t>methods always look backwards to monitor progress so far. </a:t>
            </a:r>
          </a:p>
          <a:p>
            <a:pPr lvl="1"/>
            <a:r>
              <a:rPr lang="en-US" dirty="0"/>
              <a:t>Adding an estimated cost to reach the goal gives the well-known A* algorithm. </a:t>
            </a:r>
          </a:p>
          <a:p>
            <a:r>
              <a:rPr lang="en-US" dirty="0"/>
              <a:t>Other methods include </a:t>
            </a:r>
            <a:r>
              <a:rPr lang="en-US" b="1" dirty="0"/>
              <a:t>constraint satisfaction </a:t>
            </a:r>
            <a:r>
              <a:rPr lang="en-US" dirty="0"/>
              <a:t>(e.g. applying no-conflicts rule of N-queens to reduce space that must actually be searched) and bidirectional search </a:t>
            </a:r>
          </a:p>
          <a:p>
            <a:r>
              <a:rPr lang="en-US" dirty="0"/>
              <a:t>Solving a problem generally involves solving </a:t>
            </a:r>
            <a:r>
              <a:rPr lang="en-US" b="1" dirty="0" err="1"/>
              <a:t>subproblems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In some cases, we must solve </a:t>
            </a:r>
            <a:r>
              <a:rPr lang="en-US" b="1" dirty="0"/>
              <a:t>ALL</a:t>
            </a:r>
            <a:r>
              <a:rPr lang="en-US" dirty="0"/>
              <a:t> </a:t>
            </a:r>
            <a:r>
              <a:rPr lang="en-US" i="1" dirty="0" err="1"/>
              <a:t>subproblems</a:t>
            </a:r>
            <a:r>
              <a:rPr lang="en-US" dirty="0"/>
              <a:t>; in others, only a </a:t>
            </a:r>
            <a:r>
              <a:rPr lang="en-US" b="1" dirty="0"/>
              <a:t>subset</a:t>
            </a:r>
          </a:p>
          <a:p>
            <a:pPr lvl="1"/>
            <a:r>
              <a:rPr lang="en-US" dirty="0"/>
              <a:t>Laundry requires </a:t>
            </a:r>
            <a:r>
              <a:rPr lang="en-US" b="1" dirty="0"/>
              <a:t>washing</a:t>
            </a:r>
            <a:r>
              <a:rPr lang="en-US" dirty="0"/>
              <a:t> AND </a:t>
            </a:r>
            <a:r>
              <a:rPr lang="en-US" b="1" dirty="0"/>
              <a:t>drying</a:t>
            </a:r>
            <a:r>
              <a:rPr lang="en-US" dirty="0"/>
              <a:t>. </a:t>
            </a:r>
            <a:r>
              <a:rPr lang="en-US" dirty="0">
                <a:solidFill>
                  <a:srgbClr val="FF0000"/>
                </a:solidFill>
              </a:rPr>
              <a:t>But </a:t>
            </a:r>
            <a:r>
              <a:rPr lang="en-US" dirty="0"/>
              <a:t>drying can involve using a </a:t>
            </a:r>
            <a:r>
              <a:rPr lang="en-US" b="1" dirty="0">
                <a:solidFill>
                  <a:srgbClr val="FF0000"/>
                </a:solidFill>
              </a:rPr>
              <a:t>dryer</a:t>
            </a:r>
            <a:r>
              <a:rPr lang="en-US" dirty="0"/>
              <a:t>, OR a </a:t>
            </a:r>
            <a:r>
              <a:rPr lang="en-US" b="1" dirty="0">
                <a:solidFill>
                  <a:srgbClr val="FF0000"/>
                </a:solidFill>
              </a:rPr>
              <a:t>clothesline</a:t>
            </a:r>
            <a:r>
              <a:rPr lang="en-US" dirty="0"/>
              <a:t>. </a:t>
            </a:r>
          </a:p>
          <a:p>
            <a:pPr lvl="1"/>
            <a:r>
              <a:rPr lang="en-US" dirty="0"/>
              <a:t>The data structure used to deal with these kind of problems is called, oddly enough an AND/OR tree.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98421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528" y="77277"/>
            <a:ext cx="10515600" cy="1325563"/>
          </a:xfrm>
        </p:spPr>
        <p:txBody>
          <a:bodyPr/>
          <a:lstStyle/>
          <a:p>
            <a:r>
              <a:rPr lang="en-US" dirty="0"/>
              <a:t>Heuristics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5735" y="1402840"/>
            <a:ext cx="10515600" cy="5902632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The goal of any heuristic is to reduce as much as possible </a:t>
            </a:r>
            <a:br>
              <a:rPr lang="en-US" dirty="0"/>
            </a:br>
            <a:r>
              <a:rPr lang="en-US" dirty="0"/>
              <a:t>the </a:t>
            </a:r>
            <a:r>
              <a:rPr lang="en-US" b="1" dirty="0"/>
              <a:t>amount</a:t>
            </a:r>
            <a:r>
              <a:rPr lang="en-US" dirty="0"/>
              <a:t> of the search tree we have to actually search </a:t>
            </a:r>
          </a:p>
          <a:p>
            <a:r>
              <a:rPr lang="en-US" dirty="0"/>
              <a:t>Thus these are well-suited to search problems showing </a:t>
            </a:r>
            <a:br>
              <a:rPr lang="en-US" dirty="0"/>
            </a:br>
            <a:r>
              <a:rPr lang="en-US" b="1" u="sng" dirty="0"/>
              <a:t>high combinatorial complexity</a:t>
            </a:r>
            <a:r>
              <a:rPr lang="en-US" dirty="0"/>
              <a:t>. </a:t>
            </a:r>
          </a:p>
          <a:p>
            <a:r>
              <a:rPr lang="en-US" dirty="0"/>
              <a:t>As an adjective, heuristic describes learning without </a:t>
            </a:r>
            <a:br>
              <a:rPr lang="en-US" dirty="0"/>
            </a:br>
            <a:r>
              <a:rPr lang="en-US" dirty="0"/>
              <a:t>necessarily having a guiding theory; or by applying </a:t>
            </a:r>
            <a:br>
              <a:rPr lang="en-US" dirty="0"/>
            </a:br>
            <a:r>
              <a:rPr lang="en-US" dirty="0"/>
              <a:t>rules based on general knowledge learned from experience</a:t>
            </a:r>
          </a:p>
          <a:p>
            <a:r>
              <a:rPr lang="en-US" dirty="0"/>
              <a:t>As a noun, a heuristic is a specific technique to simplify or reduce a problem, speeding up solutions by identifying the most probable path and eliminating less probable ones, hopefully avoiding dead ends </a:t>
            </a:r>
          </a:p>
          <a:p>
            <a:r>
              <a:rPr lang="en-US" dirty="0"/>
              <a:t>In search, heuristics can be used to select: </a:t>
            </a:r>
          </a:p>
          <a:p>
            <a:pPr lvl="1"/>
            <a:r>
              <a:rPr lang="en-US" dirty="0"/>
              <a:t>Which node should be examined next, rather than blind BFS or DFS</a:t>
            </a:r>
          </a:p>
          <a:p>
            <a:pPr lvl="1"/>
            <a:r>
              <a:rPr lang="en-US" dirty="0"/>
              <a:t>Which nodes (children) should be generated next rather than all successors at once</a:t>
            </a:r>
          </a:p>
          <a:p>
            <a:pPr lvl="1"/>
            <a:r>
              <a:rPr lang="en-US" dirty="0"/>
              <a:t>Whether certain nodes should be discarded (pruned) from the search tree </a:t>
            </a:r>
          </a:p>
          <a:p>
            <a:r>
              <a:rPr lang="en-US" dirty="0"/>
              <a:t>Because they are not completely reliable, they increase the uncertainty of a solution. But in situations where algorithms give unsatisfactory results or don’t guarantee any result, they can be quite helpful, particularly in very complex problems (image or speech recognition, robotics, game strategy, </a:t>
            </a:r>
            <a:r>
              <a:rPr lang="en-US" dirty="0" err="1"/>
              <a:t>etc</a:t>
            </a:r>
            <a:r>
              <a:rPr lang="en-US" dirty="0"/>
              <a:t>). </a:t>
            </a:r>
          </a:p>
          <a:p>
            <a:pPr lvl="1"/>
            <a:r>
              <a:rPr lang="en-US" dirty="0"/>
              <a:t>UPS would like to know what packages go on which trucks to minimize fuel costs, but can’t wait 10,000 years for the exact solution to be computed; they need a ‘good enough’ solution by 4 AM tomorrow, when it’s time to start loading the trucks. </a:t>
            </a:r>
          </a:p>
          <a:p>
            <a:r>
              <a:rPr lang="en-US" dirty="0"/>
              <a:t>Sample heuristics: </a:t>
            </a:r>
          </a:p>
          <a:p>
            <a:pPr lvl="1"/>
            <a:r>
              <a:rPr lang="en-US" dirty="0"/>
              <a:t>In chess, look at capturing moves first </a:t>
            </a:r>
          </a:p>
          <a:p>
            <a:pPr lvl="1"/>
            <a:r>
              <a:rPr lang="en-US" dirty="0"/>
              <a:t>In route finding, choose the next step that comes closest to a straight line towards the goal </a:t>
            </a:r>
          </a:p>
          <a:p>
            <a:pPr lvl="1"/>
            <a:r>
              <a:rPr lang="en-US" dirty="0"/>
              <a:t>Avoid driving across town between 7:00 and 9:00 am and between 4:00 and 6:00 pm if possible </a:t>
            </a:r>
          </a:p>
          <a:p>
            <a:pPr lvl="2"/>
            <a:r>
              <a:rPr lang="en-US" dirty="0"/>
              <a:t>For the Grandview Triangle, between 4:00 and 7:00 pm… </a:t>
            </a:r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31B38A36-C66E-FC7A-2A2D-9781DFF4047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9829" y="77277"/>
            <a:ext cx="5509119" cy="2963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567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Hill Climbing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4014" y="1825625"/>
            <a:ext cx="6251510" cy="4726781"/>
          </a:xfrm>
        </p:spPr>
        <p:txBody>
          <a:bodyPr>
            <a:normAutofit/>
          </a:bodyPr>
          <a:lstStyle/>
          <a:p>
            <a:r>
              <a:rPr lang="en-US" dirty="0"/>
              <a:t>The idea is that if we are trying to reach the </a:t>
            </a:r>
            <a:r>
              <a:rPr lang="en-US" b="1" dirty="0"/>
              <a:t>top</a:t>
            </a:r>
            <a:r>
              <a:rPr lang="en-US" dirty="0"/>
              <a:t> of the mountain, always select the path going </a:t>
            </a:r>
            <a:r>
              <a:rPr lang="en-US" sz="3800" b="1" dirty="0">
                <a:solidFill>
                  <a:srgbClr val="FF0000"/>
                </a:solidFill>
              </a:rPr>
              <a:t>up</a:t>
            </a:r>
            <a:r>
              <a:rPr lang="en-US" dirty="0"/>
              <a:t>; if more than one choice, select the </a:t>
            </a:r>
            <a:r>
              <a:rPr lang="en-US" b="1" dirty="0"/>
              <a:t>steepest</a:t>
            </a:r>
            <a:r>
              <a:rPr lang="en-US" dirty="0"/>
              <a:t> </a:t>
            </a:r>
            <a:r>
              <a:rPr lang="en-US" b="1" dirty="0"/>
              <a:t>ascent</a:t>
            </a:r>
            <a:r>
              <a:rPr lang="en-US" dirty="0"/>
              <a:t>. </a:t>
            </a:r>
          </a:p>
          <a:p>
            <a:r>
              <a:rPr lang="en-US" dirty="0"/>
              <a:t>Note that </a:t>
            </a:r>
            <a:r>
              <a:rPr lang="en-US" i="1" u="sng" dirty="0"/>
              <a:t>we do not add information </a:t>
            </a:r>
            <a:r>
              <a:rPr lang="en-US" dirty="0"/>
              <a:t>to our search or look backwards; we only look at which direction appears to lead up from where we are right now. </a:t>
            </a:r>
            <a:br>
              <a:rPr lang="en-US" dirty="0"/>
            </a:br>
            <a:r>
              <a:rPr lang="en-US" dirty="0"/>
              <a:t>Past nodes/steps are forgotten.  </a:t>
            </a:r>
          </a:p>
          <a:p>
            <a:r>
              <a:rPr lang="en-US" dirty="0"/>
              <a:t>This can lead to dead ends. </a:t>
            </a:r>
          </a:p>
        </p:txBody>
      </p:sp>
      <p:pic>
        <p:nvPicPr>
          <p:cNvPr id="5" name="Picture 4" descr="A picture containing text, sky&#10;&#10;Description automatically generated">
            <a:extLst>
              <a:ext uri="{FF2B5EF4-FFF2-40B4-BE49-F238E27FC236}">
                <a16:creationId xmlns:a16="http://schemas.microsoft.com/office/drawing/2014/main" id="{F7BCED77-9ABD-B5C6-A496-0E5527229A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5524" y="373062"/>
            <a:ext cx="5715000" cy="290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2825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Hill Climbing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26781"/>
          </a:xfrm>
        </p:spPr>
        <p:txBody>
          <a:bodyPr>
            <a:normAutofit fontScale="92500"/>
          </a:bodyPr>
          <a:lstStyle/>
          <a:p>
            <a:r>
              <a:rPr lang="en-US" dirty="0"/>
              <a:t>A hill-climbing approach to N-queens would be: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Begin by placing 1 queen in each row, selecting columns with uniform probability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If the number of conflicts (queens attacking each other) == 0, we have a solution and we’re done.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Otherwise, check for each row: 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dirty="0"/>
              <a:t>Check for each column: </a:t>
            </a:r>
          </a:p>
          <a:p>
            <a:pPr marL="1714500" lvl="3" indent="-342900">
              <a:buFont typeface="+mj-lt"/>
              <a:buAutoNum type="arabicPeriod"/>
            </a:pPr>
            <a:r>
              <a:rPr lang="en-US" dirty="0"/>
              <a:t>If the queen in this row were in this column and all others stayed where they are, how many conflicts would result?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If the move with the minimum number of conflicts has fewer conflicts than the current position, make that move and return to step 2. 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dirty="0"/>
              <a:t>If more than 1 move is tied with the same minimum number, choose between them with uniform probability  </a:t>
            </a:r>
          </a:p>
          <a:p>
            <a:pPr lvl="1"/>
            <a:r>
              <a:rPr lang="en-US" dirty="0"/>
              <a:t>Note that there is no guarantee we’ll find a solution; we may reach a state where no move leads to a reduction in conflicts </a:t>
            </a:r>
          </a:p>
        </p:txBody>
      </p:sp>
    </p:spTree>
    <p:extLst>
      <p:ext uri="{BB962C8B-B14F-4D97-AF65-F5344CB8AC3E}">
        <p14:creationId xmlns:p14="http://schemas.microsoft.com/office/powerpoint/2010/main" val="21720784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D93331E5-67C8-9BD9-B0D9-A83983A53F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3058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31292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with hill climbing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9464" y="1710943"/>
            <a:ext cx="11234195" cy="4783519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The </a:t>
            </a:r>
            <a:r>
              <a:rPr lang="en-US" b="1" dirty="0"/>
              <a:t>foothills</a:t>
            </a:r>
            <a:r>
              <a:rPr lang="en-US" dirty="0"/>
              <a:t> problem: We reach a </a:t>
            </a:r>
            <a:r>
              <a:rPr lang="en-US" b="1" dirty="0"/>
              <a:t>local maximum</a:t>
            </a:r>
            <a:r>
              <a:rPr lang="en-US" dirty="0"/>
              <a:t>. </a:t>
            </a:r>
            <a:br>
              <a:rPr lang="en-US" dirty="0"/>
            </a:br>
            <a:r>
              <a:rPr lang="en-US" dirty="0"/>
              <a:t>We are not at the overall maximum, but from the node we’re </a:t>
            </a:r>
            <a:br>
              <a:rPr lang="en-US" dirty="0"/>
            </a:br>
            <a:r>
              <a:rPr lang="en-US" dirty="0"/>
              <a:t>at, every successor is ‘</a:t>
            </a:r>
            <a:r>
              <a:rPr lang="en-US" b="1" dirty="0"/>
              <a:t>downhill</a:t>
            </a:r>
            <a:r>
              <a:rPr lang="en-US" dirty="0"/>
              <a:t>’</a:t>
            </a:r>
          </a:p>
          <a:p>
            <a:pPr lvl="1"/>
            <a:r>
              <a:rPr lang="en-US" dirty="0"/>
              <a:t>Likewise, a hill-climbing approach to route-finding would be defeated </a:t>
            </a:r>
            <a:br>
              <a:rPr lang="en-US" dirty="0"/>
            </a:br>
            <a:r>
              <a:rPr lang="en-US" dirty="0"/>
              <a:t>if a detour took us even a block in the ‘wrong’ direction</a:t>
            </a:r>
          </a:p>
          <a:p>
            <a:r>
              <a:rPr lang="en-US" dirty="0"/>
              <a:t>The </a:t>
            </a:r>
            <a:r>
              <a:rPr lang="en-US" b="1" dirty="0"/>
              <a:t>plateau</a:t>
            </a:r>
            <a:r>
              <a:rPr lang="en-US" dirty="0"/>
              <a:t> problem: There are many similar </a:t>
            </a:r>
            <a:r>
              <a:rPr lang="en-US" b="1" dirty="0" err="1"/>
              <a:t>plateaux</a:t>
            </a:r>
            <a:r>
              <a:rPr lang="en-US" dirty="0"/>
              <a:t>, about equally good, but to reach the real solution we need to be on a different plateau (you’re on the 23</a:t>
            </a:r>
            <a:r>
              <a:rPr lang="en-US" baseline="30000" dirty="0"/>
              <a:t>rd</a:t>
            </a:r>
            <a:r>
              <a:rPr lang="en-US" dirty="0"/>
              <a:t> floor, and the apartment you’re looking for is on the 23</a:t>
            </a:r>
            <a:r>
              <a:rPr lang="en-US" baseline="30000" dirty="0"/>
              <a:t>rd</a:t>
            </a:r>
            <a:r>
              <a:rPr lang="en-US" dirty="0"/>
              <a:t> floor—of the building next door) </a:t>
            </a:r>
          </a:p>
          <a:p>
            <a:pPr lvl="1"/>
            <a:r>
              <a:rPr lang="en-US" dirty="0"/>
              <a:t>Or, there are additional steps up but we have to go through several steps at the same level (no progress) to get there—can we even find the way up? </a:t>
            </a:r>
          </a:p>
          <a:p>
            <a:r>
              <a:rPr lang="en-US" dirty="0"/>
              <a:t>The ridge problem: Heuristic values indicate we’re approaching the goal, but we’re really not (right end of the department store, but on the wrong floor) </a:t>
            </a:r>
          </a:p>
          <a:p>
            <a:r>
              <a:rPr lang="en-US" dirty="0"/>
              <a:t>Remedying problems: </a:t>
            </a:r>
          </a:p>
          <a:p>
            <a:pPr lvl="1"/>
            <a:r>
              <a:rPr lang="en-US" dirty="0"/>
              <a:t>Backtracking from local minima to a previous point where a decision was made, trying a different path </a:t>
            </a:r>
          </a:p>
          <a:p>
            <a:pPr lvl="1"/>
            <a:r>
              <a:rPr lang="en-US" dirty="0"/>
              <a:t>Try to get to a new region of the search space: random restart is one way of doing this. (Add step 5 to our N-queens method: If no progress can be made, return to step 1 and place queens on board from scratch) </a:t>
            </a:r>
          </a:p>
          <a:p>
            <a:endParaRPr lang="en-US" dirty="0"/>
          </a:p>
        </p:txBody>
      </p:sp>
      <p:pic>
        <p:nvPicPr>
          <p:cNvPr id="2050" name="Picture 2" descr="Plateaus, Mesas, &amp; Buttes - What's the Difference? — Map Effects">
            <a:extLst>
              <a:ext uri="{FF2B5EF4-FFF2-40B4-BE49-F238E27FC236}">
                <a16:creationId xmlns:a16="http://schemas.microsoft.com/office/drawing/2014/main" id="{9EBDEEF2-53CB-796C-A622-2D8A4A6B30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582"/>
          <a:stretch/>
        </p:blipFill>
        <p:spPr bwMode="auto">
          <a:xfrm>
            <a:off x="8279234" y="0"/>
            <a:ext cx="3912766" cy="2755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65599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B90BABB-5C11-7E96-F7C4-550BD8FFFE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9225" y="3223237"/>
            <a:ext cx="7872775" cy="31680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6"/>
            <a:ext cx="5359400" cy="662782"/>
          </a:xfrm>
        </p:spPr>
        <p:txBody>
          <a:bodyPr>
            <a:normAutofit fontScale="90000"/>
          </a:bodyPr>
          <a:lstStyle/>
          <a:p>
            <a:r>
              <a:rPr lang="en-US" dirty="0"/>
              <a:t>Brute Force algorithms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200" y="923924"/>
            <a:ext cx="11480800" cy="5591175"/>
          </a:xfrm>
        </p:spPr>
        <p:txBody>
          <a:bodyPr>
            <a:normAutofit/>
          </a:bodyPr>
          <a:lstStyle/>
          <a:p>
            <a:r>
              <a:rPr lang="en-US" dirty="0"/>
              <a:t>Blind, or </a:t>
            </a:r>
            <a:r>
              <a:rPr lang="en-US" b="1" dirty="0"/>
              <a:t>uninformed</a:t>
            </a:r>
            <a:r>
              <a:rPr lang="en-US" dirty="0"/>
              <a:t>, algorithms, use </a:t>
            </a:r>
            <a:r>
              <a:rPr lang="en-US" i="1" dirty="0">
                <a:highlight>
                  <a:srgbClr val="FFFF00"/>
                </a:highlight>
              </a:rPr>
              <a:t>no domain knowledge </a:t>
            </a:r>
            <a:r>
              <a:rPr lang="en-US" dirty="0"/>
              <a:t>to select a path </a:t>
            </a:r>
            <a:r>
              <a:rPr lang="en-US" dirty="0">
                <a:solidFill>
                  <a:srgbClr val="FF0000"/>
                </a:solidFill>
              </a:rPr>
              <a:t>towards finding a solution </a:t>
            </a:r>
          </a:p>
          <a:p>
            <a:pPr lvl="1"/>
            <a:r>
              <a:rPr lang="en-US" dirty="0"/>
              <a:t>They are called “</a:t>
            </a:r>
            <a:r>
              <a:rPr lang="en-US" b="1" dirty="0"/>
              <a:t>brute force</a:t>
            </a:r>
            <a:r>
              <a:rPr lang="en-US" dirty="0"/>
              <a:t>” methods</a:t>
            </a:r>
            <a:br>
              <a:rPr lang="en-US" dirty="0"/>
            </a:br>
            <a:r>
              <a:rPr lang="en-US" dirty="0"/>
              <a:t>because they use: </a:t>
            </a:r>
            <a:br>
              <a:rPr lang="en-US" dirty="0"/>
            </a:br>
            <a:r>
              <a:rPr lang="en-US" dirty="0"/>
              <a:t>an exhaustive </a:t>
            </a:r>
            <a:r>
              <a:rPr lang="en-US" b="1" dirty="0"/>
              <a:t>undirected</a:t>
            </a:r>
            <a:r>
              <a:rPr lang="en-US" dirty="0"/>
              <a:t> (“</a:t>
            </a:r>
            <a:r>
              <a:rPr lang="en-US" dirty="0">
                <a:solidFill>
                  <a:srgbClr val="FF0000"/>
                </a:solidFill>
              </a:rPr>
              <a:t>blind</a:t>
            </a:r>
            <a:r>
              <a:rPr lang="en-US" dirty="0"/>
              <a:t>”) state search.</a:t>
            </a:r>
          </a:p>
          <a:p>
            <a:r>
              <a:rPr lang="en-US" dirty="0"/>
              <a:t>Generally, the </a:t>
            </a:r>
            <a:r>
              <a:rPr lang="en-US" b="1" dirty="0"/>
              <a:t>goal</a:t>
            </a:r>
            <a:r>
              <a:rPr lang="en-US" dirty="0"/>
              <a:t> is finding </a:t>
            </a:r>
            <a:r>
              <a:rPr lang="en-US" b="1" i="1" dirty="0"/>
              <a:t>some</a:t>
            </a:r>
            <a:r>
              <a:rPr lang="en-US" dirty="0"/>
              <a:t> solution </a:t>
            </a:r>
          </a:p>
          <a:p>
            <a:r>
              <a:rPr lang="en-US" dirty="0"/>
              <a:t>The main 3 blind methods: </a:t>
            </a:r>
          </a:p>
          <a:p>
            <a:pPr lvl="1"/>
            <a:r>
              <a:rPr lang="en-US" dirty="0"/>
              <a:t>Depth first search (DFS) </a:t>
            </a:r>
          </a:p>
          <a:p>
            <a:pPr lvl="1"/>
            <a:r>
              <a:rPr lang="en-US" dirty="0"/>
              <a:t>Breadth first search (BFS) </a:t>
            </a:r>
          </a:p>
          <a:p>
            <a:pPr lvl="1"/>
            <a:r>
              <a:rPr lang="en-US" dirty="0"/>
              <a:t>Iterative deepening DFS </a:t>
            </a:r>
          </a:p>
          <a:p>
            <a:r>
              <a:rPr lang="en-US" dirty="0"/>
              <a:t>Sometimes used: </a:t>
            </a:r>
          </a:p>
          <a:p>
            <a:pPr lvl="1"/>
            <a:r>
              <a:rPr lang="en-US" dirty="0"/>
              <a:t>Bidirectional search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E3BFC2-E6D6-D02B-3EC3-AB76C61E0FAF}"/>
              </a:ext>
            </a:extLst>
          </p:cNvPr>
          <p:cNvSpPr txBox="1"/>
          <p:nvPr/>
        </p:nvSpPr>
        <p:spPr>
          <a:xfrm>
            <a:off x="191851" y="612619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https://graphonline.ru/en/?graph=bigTree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39D87E-D7C4-1653-97C6-25464A2AE23D}"/>
              </a:ext>
            </a:extLst>
          </p:cNvPr>
          <p:cNvSpPr txBox="1"/>
          <p:nvPr/>
        </p:nvSpPr>
        <p:spPr>
          <a:xfrm>
            <a:off x="6451600" y="1619542"/>
            <a:ext cx="57404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https://algorithm-visualizer.org/brute-force/binary-tree-traversal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53688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Best-first search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3005" y="1690688"/>
            <a:ext cx="10515600" cy="4666615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The basic problem with hill climbing is that it’s short sighted</a:t>
            </a:r>
          </a:p>
          <a:p>
            <a:r>
              <a:rPr lang="en-US" dirty="0"/>
              <a:t>Steepest Ascent tries to choose intelligently but is still susceptible</a:t>
            </a:r>
            <a:br>
              <a:rPr lang="en-US" dirty="0"/>
            </a:br>
            <a:r>
              <a:rPr lang="en-US" dirty="0"/>
              <a:t> to dead ends and all the other problems of hill climbing </a:t>
            </a:r>
            <a:br>
              <a:rPr lang="en-US" dirty="0"/>
            </a:br>
            <a:r>
              <a:rPr lang="en-US" dirty="0"/>
              <a:t>(ridge, plateau, </a:t>
            </a:r>
            <a:r>
              <a:rPr lang="en-US" dirty="0" err="1"/>
              <a:t>etc</a:t>
            </a:r>
            <a:r>
              <a:rPr lang="en-US" dirty="0"/>
              <a:t>) </a:t>
            </a:r>
          </a:p>
          <a:p>
            <a:r>
              <a:rPr lang="en-US" dirty="0"/>
              <a:t>Like hill climbing, </a:t>
            </a:r>
            <a:r>
              <a:rPr lang="en-US" i="1" dirty="0"/>
              <a:t>best-first </a:t>
            </a:r>
            <a:r>
              <a:rPr lang="en-US" dirty="0"/>
              <a:t>search maintains an open list of nodes that are on the frontier and may be explored, and a closed list of nodes that have been examined or excluded from further search </a:t>
            </a:r>
          </a:p>
          <a:p>
            <a:r>
              <a:rPr lang="en-US" dirty="0"/>
              <a:t>The open list is ordered by estimated (heuristic) proximity to the goal and the node estimated closest to the goal is tried first </a:t>
            </a:r>
          </a:p>
          <a:p>
            <a:r>
              <a:rPr lang="en-US" dirty="0"/>
              <a:t>Thus the search is ordered by the most promising nodes first </a:t>
            </a:r>
          </a:p>
          <a:p>
            <a:r>
              <a:rPr lang="en-US" dirty="0"/>
              <a:t>Duplicate nodes with more than one path of different costs are not maintained separately; only the lowest-cost heuristically shortest node is maintained </a:t>
            </a:r>
          </a:p>
          <a:p>
            <a:r>
              <a:rPr lang="en-US" dirty="0"/>
              <a:t>Pseudocode, p. 87</a:t>
            </a:r>
          </a:p>
          <a:p>
            <a:r>
              <a:rPr lang="en-US" dirty="0"/>
              <a:t>Unlike hill climbing, best-first can recover from dead ends, false starts, </a:t>
            </a:r>
            <a:r>
              <a:rPr lang="en-US" dirty="0" err="1"/>
              <a:t>etc</a:t>
            </a:r>
            <a:r>
              <a:rPr lang="en-US" dirty="0"/>
              <a:t> </a:t>
            </a:r>
          </a:p>
          <a:p>
            <a:r>
              <a:rPr lang="en-US" dirty="0"/>
              <a:t>If we filter out false starts, dead ends, etc., the closed list gives the best solution found </a:t>
            </a:r>
          </a:p>
          <a:p>
            <a:r>
              <a:rPr lang="en-US" dirty="0"/>
              <a:t>Note that the quality of the solution found depends heavily on the quality of the heuristic </a:t>
            </a:r>
          </a:p>
        </p:txBody>
      </p:sp>
      <p:pic>
        <p:nvPicPr>
          <p:cNvPr id="3074" name="Picture 2" descr="BFS">
            <a:extLst>
              <a:ext uri="{FF2B5EF4-FFF2-40B4-BE49-F238E27FC236}">
                <a16:creationId xmlns:a16="http://schemas.microsoft.com/office/drawing/2014/main" id="{3A127807-4C27-74F2-71D8-51D7E4B0D6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3742" y="115747"/>
            <a:ext cx="4008737" cy="2260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28972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Beam Search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9466" y="1351062"/>
            <a:ext cx="10515600" cy="5506937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The beam search focuses a search by only going down part of the search tree at each level. </a:t>
            </a:r>
          </a:p>
          <a:p>
            <a:r>
              <a:rPr lang="en-US" dirty="0"/>
              <a:t>From the start state, all successors </a:t>
            </a:r>
            <a:br>
              <a:rPr lang="en-US" dirty="0"/>
            </a:br>
            <a:r>
              <a:rPr lang="en-US" dirty="0"/>
              <a:t>are generated as for </a:t>
            </a:r>
            <a:r>
              <a:rPr lang="en-US" b="1" dirty="0"/>
              <a:t>BFS</a:t>
            </a:r>
            <a:r>
              <a:rPr lang="en-US" dirty="0"/>
              <a:t>. </a:t>
            </a:r>
          </a:p>
          <a:p>
            <a:r>
              <a:rPr lang="en-US" dirty="0"/>
              <a:t>The best W are then selected. </a:t>
            </a:r>
          </a:p>
          <a:p>
            <a:r>
              <a:rPr lang="en-US" dirty="0"/>
              <a:t>For that </a:t>
            </a:r>
            <a:r>
              <a:rPr lang="en-US" b="1" dirty="0"/>
              <a:t>W</a:t>
            </a:r>
            <a:r>
              <a:rPr lang="en-US" dirty="0"/>
              <a:t>, all </a:t>
            </a:r>
            <a:r>
              <a:rPr lang="en-US" b="1" dirty="0"/>
              <a:t>successors</a:t>
            </a:r>
            <a:r>
              <a:rPr lang="en-US" dirty="0"/>
              <a:t> are </a:t>
            </a:r>
            <a:br>
              <a:rPr lang="en-US" dirty="0"/>
            </a:br>
            <a:r>
              <a:rPr lang="en-US" dirty="0"/>
              <a:t>generated, and the </a:t>
            </a:r>
            <a:r>
              <a:rPr lang="en-US" b="1" dirty="0"/>
              <a:t>best W of </a:t>
            </a:r>
            <a:br>
              <a:rPr lang="en-US" b="1" dirty="0"/>
            </a:br>
            <a:r>
              <a:rPr lang="en-US" b="1" dirty="0"/>
              <a:t>those successors</a:t>
            </a:r>
            <a:r>
              <a:rPr lang="en-US" dirty="0"/>
              <a:t> are generated. </a:t>
            </a:r>
          </a:p>
          <a:p>
            <a:r>
              <a:rPr lang="en-US" dirty="0"/>
              <a:t>The number of items in the </a:t>
            </a:r>
            <a:br>
              <a:rPr lang="en-US" dirty="0"/>
            </a:br>
            <a:r>
              <a:rPr lang="en-US" dirty="0"/>
              <a:t>‘beam’ remains W as we move </a:t>
            </a:r>
            <a:br>
              <a:rPr lang="en-US" dirty="0"/>
            </a:br>
            <a:r>
              <a:rPr lang="en-US" dirty="0"/>
              <a:t>down the tree. </a:t>
            </a:r>
          </a:p>
          <a:p>
            <a:pPr lvl="1"/>
            <a:r>
              <a:rPr lang="en-US" dirty="0"/>
              <a:t>Fig. 3.11, p. 89</a:t>
            </a:r>
          </a:p>
          <a:p>
            <a:r>
              <a:rPr lang="en-US" dirty="0"/>
              <a:t>In general a wider beam (</a:t>
            </a:r>
            <a:r>
              <a:rPr lang="en-US" b="1" dirty="0"/>
              <a:t>larger</a:t>
            </a:r>
            <a:r>
              <a:rPr lang="en-US" dirty="0"/>
              <a:t> value</a:t>
            </a:r>
            <a:br>
              <a:rPr lang="en-US" dirty="0"/>
            </a:br>
            <a:r>
              <a:rPr lang="en-US" dirty="0"/>
              <a:t> of </a:t>
            </a:r>
            <a:r>
              <a:rPr lang="en-US" b="1" dirty="0"/>
              <a:t>W</a:t>
            </a:r>
            <a:r>
              <a:rPr lang="en-US" dirty="0"/>
              <a:t>) leads to better solutions </a:t>
            </a:r>
          </a:p>
          <a:p>
            <a:r>
              <a:rPr lang="en-US" dirty="0"/>
              <a:t>Adding backtracking can increase </a:t>
            </a:r>
            <a:br>
              <a:rPr lang="en-US" dirty="0"/>
            </a:br>
            <a:r>
              <a:rPr lang="en-US" dirty="0"/>
              <a:t>efficiency more </a:t>
            </a:r>
          </a:p>
          <a:p>
            <a:r>
              <a:rPr lang="en-US" dirty="0"/>
              <a:t>Useful in problems with high branching</a:t>
            </a:r>
            <a:br>
              <a:rPr lang="en-US" dirty="0"/>
            </a:br>
            <a:r>
              <a:rPr lang="en-US" dirty="0"/>
              <a:t> factor and deep searches</a:t>
            </a:r>
          </a:p>
        </p:txBody>
      </p:sp>
      <p:pic>
        <p:nvPicPr>
          <p:cNvPr id="5" name="Picture 4" descr="Diagram, schematic&#10;&#10;Description automatically generated">
            <a:extLst>
              <a:ext uri="{FF2B5EF4-FFF2-40B4-BE49-F238E27FC236}">
                <a16:creationId xmlns:a16="http://schemas.microsoft.com/office/drawing/2014/main" id="{67BBCEA6-46C5-48B3-AEE2-41699BAB05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4436" y="1944547"/>
            <a:ext cx="6942347" cy="3905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4956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346075"/>
            <a:ext cx="10515600" cy="1325563"/>
          </a:xfrm>
        </p:spPr>
        <p:txBody>
          <a:bodyPr/>
          <a:lstStyle/>
          <a:p>
            <a:r>
              <a:rPr lang="en-US" dirty="0"/>
              <a:t>Choosing heuristics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500" y="733424"/>
            <a:ext cx="11734800" cy="6124576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/>
              <a:t>A search begins at start node S and is searching for goal node G, the path to which is unknown. </a:t>
            </a:r>
          </a:p>
          <a:p>
            <a:r>
              <a:rPr lang="en-US" sz="2400" dirty="0"/>
              <a:t>Heuristics are used to search most efficiently for the goal</a:t>
            </a:r>
          </a:p>
          <a:p>
            <a:r>
              <a:rPr lang="en-US" sz="2400" dirty="0"/>
              <a:t>A search algorithm is </a:t>
            </a:r>
            <a:r>
              <a:rPr lang="en-US" sz="2400" b="1" i="1" dirty="0"/>
              <a:t>admissible</a:t>
            </a:r>
            <a:r>
              <a:rPr lang="en-US" sz="2400" dirty="0"/>
              <a:t> if it always results in an optimal solution if such a solution exists</a:t>
            </a:r>
          </a:p>
          <a:p>
            <a:pPr lvl="1"/>
            <a:r>
              <a:rPr lang="en-US" sz="2000" dirty="0"/>
              <a:t>Note that an admissible algorithm does NOT guarantee a shortest path to intermediate nodes, only to the goal </a:t>
            </a:r>
          </a:p>
          <a:p>
            <a:r>
              <a:rPr lang="en-US" sz="2400" dirty="0"/>
              <a:t>A search algorithm is </a:t>
            </a:r>
            <a:r>
              <a:rPr lang="en-US" sz="2400" b="1" i="1" dirty="0"/>
              <a:t>monotonic</a:t>
            </a:r>
            <a:r>
              <a:rPr lang="en-US" sz="2400" dirty="0"/>
              <a:t> or </a:t>
            </a:r>
            <a:r>
              <a:rPr lang="en-US" sz="2400" b="1" i="1" dirty="0"/>
              <a:t>consistent</a:t>
            </a:r>
            <a:r>
              <a:rPr lang="en-US" sz="2400" dirty="0"/>
              <a:t> if it also guarantees optimal paths to intermediate nodes </a:t>
            </a:r>
          </a:p>
          <a:p>
            <a:r>
              <a:rPr lang="en-US" sz="2400" dirty="0"/>
              <a:t>A </a:t>
            </a:r>
            <a:r>
              <a:rPr lang="en-US" sz="2400" b="1" dirty="0"/>
              <a:t>monotonic</a:t>
            </a:r>
            <a:r>
              <a:rPr lang="en-US" sz="2400" dirty="0"/>
              <a:t> algorithm is always </a:t>
            </a:r>
            <a:r>
              <a:rPr lang="en-US" sz="2400" b="1" dirty="0"/>
              <a:t>admissible</a:t>
            </a:r>
            <a:r>
              <a:rPr lang="en-US" sz="2400" dirty="0"/>
              <a:t>; in practice, devising a heuristic that’s admissible but not monotonic takes some doing </a:t>
            </a:r>
          </a:p>
          <a:p>
            <a:r>
              <a:rPr lang="en-US" sz="2400" dirty="0"/>
              <a:t>Suppose we have two admissible heuristics, h1 and h2, and that for some node N, h1(N) &lt; h2(N). Then h2 is said to be </a:t>
            </a:r>
            <a:r>
              <a:rPr lang="en-US" sz="2400" i="1" dirty="0"/>
              <a:t>more informed</a:t>
            </a:r>
            <a:r>
              <a:rPr lang="en-US" sz="2400" dirty="0"/>
              <a:t> than h1. </a:t>
            </a:r>
          </a:p>
          <a:p>
            <a:r>
              <a:rPr lang="en-US" sz="2400" dirty="0"/>
              <a:t>If this relationship holds for all nodes N, then h2 </a:t>
            </a:r>
            <a:r>
              <a:rPr lang="en-US" sz="2400" i="1" dirty="0"/>
              <a:t>dominates</a:t>
            </a:r>
            <a:r>
              <a:rPr lang="en-US" sz="2400" dirty="0"/>
              <a:t> h1. </a:t>
            </a:r>
          </a:p>
          <a:p>
            <a:pPr lvl="1"/>
            <a:r>
              <a:rPr lang="en-US" sz="2000" dirty="0"/>
              <a:t>For the 15-puzzle, the sum of Manhattan distances each tile needs to be moved dominates just counting the number of tiles out of place. Either will work, but h2 will work better. </a:t>
            </a:r>
          </a:p>
          <a:p>
            <a:r>
              <a:rPr lang="en-US" sz="2400" dirty="0"/>
              <a:t>Suppose we have multiple admissible heuristics and none dominates the others? </a:t>
            </a:r>
          </a:p>
          <a:p>
            <a:pPr lvl="1"/>
            <a:r>
              <a:rPr lang="en-US" sz="2000" dirty="0"/>
              <a:t>If all are admissible, then all heuristic values are &lt;= the actual value. </a:t>
            </a:r>
          </a:p>
          <a:p>
            <a:pPr lvl="1"/>
            <a:r>
              <a:rPr lang="en-US" sz="2000" dirty="0"/>
              <a:t>Therefore, the maximum of these comes closest to the actual value and gives the best estimate </a:t>
            </a:r>
          </a:p>
          <a:p>
            <a:pPr lvl="1"/>
            <a:r>
              <a:rPr lang="en-US" sz="2000" dirty="0"/>
              <a:t>Thus, if we have multiple admissible heuristics, we can compute each and take the maximum as our final value. If that’s different heuristics for different nodes, so what?  </a:t>
            </a:r>
          </a:p>
        </p:txBody>
      </p:sp>
    </p:spTree>
    <p:extLst>
      <p:ext uri="{BB962C8B-B14F-4D97-AF65-F5344CB8AC3E}">
        <p14:creationId xmlns:p14="http://schemas.microsoft.com/office/powerpoint/2010/main" val="24079840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5143500" cy="934786"/>
          </a:xfrm>
        </p:spPr>
        <p:txBody>
          <a:bodyPr/>
          <a:lstStyle/>
          <a:p>
            <a:r>
              <a:rPr lang="en-US" i="1" dirty="0"/>
              <a:t>Generating heuristics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083" y="934786"/>
            <a:ext cx="11597833" cy="5359079"/>
          </a:xfrm>
        </p:spPr>
        <p:txBody>
          <a:bodyPr>
            <a:normAutofit fontScale="92500"/>
          </a:bodyPr>
          <a:lstStyle/>
          <a:p>
            <a:r>
              <a:rPr lang="en-US" dirty="0"/>
              <a:t>If the problem definition is written in a formal language, we can develop </a:t>
            </a:r>
            <a:r>
              <a:rPr lang="en-US" b="1" dirty="0"/>
              <a:t>relaxed</a:t>
            </a:r>
            <a:r>
              <a:rPr lang="en-US" dirty="0"/>
              <a:t> problems automatically </a:t>
            </a:r>
          </a:p>
          <a:p>
            <a:r>
              <a:rPr lang="en-US" dirty="0"/>
              <a:t>A tile can move from square A to square B </a:t>
            </a:r>
            <a:r>
              <a:rPr lang="en-US" b="1" dirty="0"/>
              <a:t>if</a:t>
            </a:r>
            <a:r>
              <a:rPr lang="en-US" dirty="0"/>
              <a:t>: </a:t>
            </a:r>
          </a:p>
          <a:p>
            <a:pPr lvl="1"/>
            <a:r>
              <a:rPr lang="en-US" dirty="0"/>
              <a:t>A is horizontally or vertically adjacent to B AND </a:t>
            </a:r>
          </a:p>
          <a:p>
            <a:pPr lvl="1"/>
            <a:r>
              <a:rPr lang="en-US" dirty="0"/>
              <a:t>B is blank </a:t>
            </a:r>
          </a:p>
          <a:p>
            <a:r>
              <a:rPr lang="en-US" dirty="0"/>
              <a:t>We can generate 3 heuristics by removing constraints, or </a:t>
            </a:r>
            <a:r>
              <a:rPr lang="en-US" b="1" i="1" dirty="0"/>
              <a:t>relaxing</a:t>
            </a:r>
            <a:r>
              <a:rPr lang="en-US" dirty="0"/>
              <a:t> the problem: </a:t>
            </a:r>
          </a:p>
          <a:p>
            <a:pPr lvl="1"/>
            <a:r>
              <a:rPr lang="en-US" dirty="0"/>
              <a:t>A tile can move from square A to square B if A is adjacent to B</a:t>
            </a:r>
          </a:p>
          <a:p>
            <a:pPr lvl="1"/>
            <a:r>
              <a:rPr lang="en-US" dirty="0"/>
              <a:t>A tile can move from square A to square B if B is blank </a:t>
            </a:r>
          </a:p>
          <a:p>
            <a:pPr lvl="1"/>
            <a:r>
              <a:rPr lang="en-US" dirty="0"/>
              <a:t>A tile can move from square A to square B </a:t>
            </a:r>
          </a:p>
          <a:p>
            <a:r>
              <a:rPr lang="en-US" dirty="0"/>
              <a:t>The first is the Manhattan distance (H2 above); the second says we can pick up any tile and drop it into the blank square (thus swapping locations with the blank); the last is H1. </a:t>
            </a:r>
          </a:p>
          <a:p>
            <a:r>
              <a:rPr lang="en-US" dirty="0"/>
              <a:t>Note that the relaxed problems can be solved easily, with little if any search</a:t>
            </a:r>
          </a:p>
        </p:txBody>
      </p:sp>
    </p:spTree>
    <p:extLst>
      <p:ext uri="{BB962C8B-B14F-4D97-AF65-F5344CB8AC3E}">
        <p14:creationId xmlns:p14="http://schemas.microsoft.com/office/powerpoint/2010/main" val="5994450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08652"/>
          </a:xfrm>
        </p:spPr>
        <p:txBody>
          <a:bodyPr>
            <a:normAutofit fontScale="90000"/>
          </a:bodyPr>
          <a:lstStyle/>
          <a:p>
            <a:r>
              <a:rPr lang="en-US" dirty="0"/>
              <a:t>Generating admissible heuristics from subproblems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1887" y="1282534"/>
            <a:ext cx="11305308" cy="5332021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We can also generate heuristics from subproblems. </a:t>
            </a:r>
          </a:p>
          <a:p>
            <a:r>
              <a:rPr lang="en-US" dirty="0"/>
              <a:t>Suppose we marked tiles 5,6,7,8 with stars to indicate “don’t care” </a:t>
            </a:r>
          </a:p>
          <a:p>
            <a:r>
              <a:rPr lang="en-US" dirty="0"/>
              <a:t>Then a solution of this problem would have 1-4 in place and 5-8 in some arbitrary arrangement </a:t>
            </a:r>
          </a:p>
          <a:p>
            <a:r>
              <a:rPr lang="en-US" dirty="0"/>
              <a:t>Clearly this would be a lower bound on a solution for the full puzzle </a:t>
            </a:r>
          </a:p>
          <a:p>
            <a:r>
              <a:rPr lang="en-US" dirty="0"/>
              <a:t>The idea behind a </a:t>
            </a:r>
            <a:r>
              <a:rPr lang="en-US" b="1" dirty="0"/>
              <a:t>pattern database</a:t>
            </a:r>
            <a:r>
              <a:rPr lang="en-US" dirty="0"/>
              <a:t> is to store exact solution costs for these subproblems—5-8 don’t care, 1-4 don’t care, odd numbers don’t care, even numbers don’t care, </a:t>
            </a:r>
            <a:r>
              <a:rPr lang="en-US" dirty="0" err="1"/>
              <a:t>etc</a:t>
            </a:r>
            <a:r>
              <a:rPr lang="en-US" dirty="0"/>
              <a:t>—and take the largest of them </a:t>
            </a:r>
          </a:p>
          <a:p>
            <a:pPr lvl="1"/>
            <a:r>
              <a:rPr lang="en-US" dirty="0"/>
              <a:t>Build up a database of every possible configuration of each, and exact solution time for each </a:t>
            </a:r>
          </a:p>
          <a:p>
            <a:pPr lvl="1"/>
            <a:r>
              <a:rPr lang="en-US" dirty="0"/>
              <a:t>Each database yields an admissible heuristic </a:t>
            </a:r>
          </a:p>
          <a:p>
            <a:r>
              <a:rPr lang="en-US" dirty="0"/>
              <a:t>Can they be added (i.e. h(1-4 don’t care) + h(5-8 don’t care))? </a:t>
            </a:r>
          </a:p>
          <a:p>
            <a:r>
              <a:rPr lang="en-US" dirty="0"/>
              <a:t>NO, they may have overlapping moves. </a:t>
            </a:r>
          </a:p>
          <a:p>
            <a:r>
              <a:rPr lang="en-US" dirty="0"/>
              <a:t>BUT we can omit overlapping moves. In other words, the 1-4 don’t care database only records the number of moves of tiles 1-4. The 5-8 don’t care database only counts moves of tiles 5-8 </a:t>
            </a:r>
          </a:p>
          <a:p>
            <a:r>
              <a:rPr lang="en-US" dirty="0"/>
              <a:t>The sum of these is still a lower bound on solving the entire problem. These are </a:t>
            </a:r>
            <a:r>
              <a:rPr lang="en-US" b="1" dirty="0"/>
              <a:t>disjoint pattern databases</a:t>
            </a:r>
            <a:r>
              <a:rPr lang="en-US" dirty="0"/>
              <a:t> </a:t>
            </a:r>
          </a:p>
          <a:p>
            <a:r>
              <a:rPr lang="en-US" dirty="0"/>
              <a:t>With these, we can solve 15-puzzle in a few milliseconds, reducing the number of nodes generated by a factor of 10,000 compared to Manhattan distance. For 24-puzzles, a speedup of a million can be obtained </a:t>
            </a:r>
          </a:p>
          <a:p>
            <a:r>
              <a:rPr lang="en-US" dirty="0"/>
              <a:t>This only works because each move only affects 1 tile. Each move of a Rubik’s cube affects 8 or 9 of the 26 cubies</a:t>
            </a:r>
          </a:p>
        </p:txBody>
      </p:sp>
    </p:spTree>
    <p:extLst>
      <p:ext uri="{BB962C8B-B14F-4D97-AF65-F5344CB8AC3E}">
        <p14:creationId xmlns:p14="http://schemas.microsoft.com/office/powerpoint/2010/main" val="28528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Combining actual and heuristic values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Suppose we are search for a </a:t>
            </a:r>
            <a:r>
              <a:rPr lang="en-US" b="1" dirty="0"/>
              <a:t>goal</a:t>
            </a:r>
            <a:r>
              <a:rPr lang="en-US" dirty="0"/>
              <a:t> and are at some node N. </a:t>
            </a:r>
          </a:p>
          <a:p>
            <a:r>
              <a:rPr lang="en-US" dirty="0"/>
              <a:t>We may be </a:t>
            </a:r>
            <a:r>
              <a:rPr lang="en-US" b="1" dirty="0"/>
              <a:t>interested</a:t>
            </a:r>
            <a:r>
              <a:rPr lang="en-US" dirty="0"/>
              <a:t> in the </a:t>
            </a:r>
            <a:r>
              <a:rPr lang="en-US" b="1" dirty="0"/>
              <a:t>shortest</a:t>
            </a:r>
            <a:r>
              <a:rPr lang="en-US" dirty="0"/>
              <a:t> path from </a:t>
            </a:r>
            <a:r>
              <a:rPr lang="en-US" b="1" dirty="0"/>
              <a:t>S</a:t>
            </a:r>
            <a:r>
              <a:rPr lang="en-US" dirty="0"/>
              <a:t> to </a:t>
            </a:r>
            <a:r>
              <a:rPr lang="en-US" b="1" dirty="0"/>
              <a:t>G</a:t>
            </a:r>
            <a:r>
              <a:rPr lang="en-US" dirty="0"/>
              <a:t> that goes through that </a:t>
            </a:r>
            <a:r>
              <a:rPr lang="en-US" b="1" dirty="0"/>
              <a:t>node</a:t>
            </a:r>
            <a:r>
              <a:rPr lang="en-US" dirty="0"/>
              <a:t>. </a:t>
            </a:r>
          </a:p>
          <a:p>
            <a:r>
              <a:rPr lang="en-US" dirty="0"/>
              <a:t>That would be H(N) + H(G),the </a:t>
            </a:r>
            <a:r>
              <a:rPr lang="en-US" b="1" dirty="0"/>
              <a:t>estimated</a:t>
            </a:r>
            <a:r>
              <a:rPr lang="en-US" dirty="0"/>
              <a:t> cost </a:t>
            </a:r>
            <a:r>
              <a:rPr lang="en-US" b="1" u="sng" dirty="0"/>
              <a:t>from Start </a:t>
            </a:r>
            <a:r>
              <a:rPr lang="en-US" dirty="0"/>
              <a:t>to that node, and the </a:t>
            </a:r>
            <a:r>
              <a:rPr lang="en-US" u="sng" dirty="0"/>
              <a:t>cost from that node to Goal</a:t>
            </a:r>
            <a:r>
              <a:rPr lang="en-US" dirty="0"/>
              <a:t>. </a:t>
            </a:r>
          </a:p>
          <a:p>
            <a:r>
              <a:rPr lang="en-US" dirty="0"/>
              <a:t>But if we’re using a </a:t>
            </a:r>
            <a:r>
              <a:rPr lang="en-US" b="1" dirty="0"/>
              <a:t>monotonic</a:t>
            </a:r>
            <a:r>
              <a:rPr lang="en-US" dirty="0"/>
              <a:t> heuristic, the </a:t>
            </a:r>
            <a:r>
              <a:rPr lang="en-US" b="1" dirty="0"/>
              <a:t>actual cost from start </a:t>
            </a:r>
            <a:r>
              <a:rPr lang="en-US" dirty="0"/>
              <a:t>to N is the </a:t>
            </a:r>
            <a:r>
              <a:rPr lang="en-US" b="1" dirty="0"/>
              <a:t>minimum</a:t>
            </a:r>
            <a:r>
              <a:rPr lang="en-US" dirty="0"/>
              <a:t> cost. Thus we can </a:t>
            </a:r>
            <a:r>
              <a:rPr lang="en-US" b="1" dirty="0"/>
              <a:t>estimate</a:t>
            </a:r>
            <a:r>
              <a:rPr lang="en-US" dirty="0"/>
              <a:t> the </a:t>
            </a:r>
            <a:r>
              <a:rPr lang="en-US" dirty="0">
                <a:highlight>
                  <a:srgbClr val="FFFF00"/>
                </a:highlight>
              </a:rPr>
              <a:t>total</a:t>
            </a:r>
            <a:r>
              <a:rPr lang="en-US" dirty="0"/>
              <a:t> cost as: </a:t>
            </a:r>
          </a:p>
          <a:p>
            <a:pPr lvl="1"/>
            <a:r>
              <a:rPr lang="en-US" b="1" dirty="0"/>
              <a:t>F(N) = g(N) + h(G)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Actual cost from start to N</a:t>
            </a:r>
            <a:r>
              <a:rPr lang="en-US" dirty="0"/>
              <a:t>, and </a:t>
            </a:r>
            <a:r>
              <a:rPr lang="en-US" b="1" dirty="0"/>
              <a:t>heuristic</a:t>
            </a:r>
            <a:r>
              <a:rPr lang="en-US" dirty="0"/>
              <a:t> cost from </a:t>
            </a:r>
            <a:r>
              <a:rPr lang="en-US" dirty="0">
                <a:solidFill>
                  <a:srgbClr val="FF0000"/>
                </a:solidFill>
              </a:rPr>
              <a:t>N to Goal</a:t>
            </a:r>
          </a:p>
          <a:p>
            <a:pPr lvl="1"/>
            <a:r>
              <a:rPr lang="en-US" dirty="0"/>
              <a:t>We’ll see this again shortly, after laying some groundwork… </a:t>
            </a:r>
          </a:p>
        </p:txBody>
      </p:sp>
    </p:spTree>
    <p:extLst>
      <p:ext uri="{BB962C8B-B14F-4D97-AF65-F5344CB8AC3E}">
        <p14:creationId xmlns:p14="http://schemas.microsoft.com/office/powerpoint/2010/main" val="15452862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00" y="0"/>
            <a:ext cx="6591300" cy="561975"/>
          </a:xfrm>
        </p:spPr>
        <p:txBody>
          <a:bodyPr>
            <a:normAutofit fontScale="90000"/>
          </a:bodyPr>
          <a:lstStyle/>
          <a:p>
            <a:r>
              <a:rPr lang="en-US" dirty="0"/>
              <a:t>Branch &amp; Bound Methods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3200" y="708024"/>
            <a:ext cx="11772900" cy="5832475"/>
          </a:xfrm>
        </p:spPr>
        <p:txBody>
          <a:bodyPr>
            <a:normAutofit/>
          </a:bodyPr>
          <a:lstStyle/>
          <a:p>
            <a:r>
              <a:rPr lang="en-US" sz="3200" dirty="0"/>
              <a:t>“Plain vanilla” branch-and-bound is also known as </a:t>
            </a:r>
            <a:r>
              <a:rPr lang="en-US" sz="3200" b="1" i="1" dirty="0"/>
              <a:t>uniform</a:t>
            </a:r>
            <a:r>
              <a:rPr lang="en-US" sz="3200" i="1" dirty="0"/>
              <a:t> cost </a:t>
            </a:r>
            <a:r>
              <a:rPr lang="en-US" sz="3200" dirty="0"/>
              <a:t>search </a:t>
            </a:r>
          </a:p>
          <a:p>
            <a:r>
              <a:rPr lang="en-US" sz="3200" dirty="0"/>
              <a:t>It orders nodes by </a:t>
            </a:r>
            <a:r>
              <a:rPr lang="en-US" sz="3200" b="1" dirty="0"/>
              <a:t>distance from the start node</a:t>
            </a:r>
            <a:r>
              <a:rPr lang="en-US" sz="3200" dirty="0"/>
              <a:t>; there is </a:t>
            </a:r>
            <a:r>
              <a:rPr lang="en-US" sz="3200" dirty="0">
                <a:highlight>
                  <a:srgbClr val="FFFF00"/>
                </a:highlight>
              </a:rPr>
              <a:t>no estimate of remaining distance </a:t>
            </a:r>
          </a:p>
          <a:p>
            <a:r>
              <a:rPr lang="en-US" sz="3200" dirty="0"/>
              <a:t>This is </a:t>
            </a:r>
            <a:r>
              <a:rPr lang="en-US" sz="3200" b="1" dirty="0"/>
              <a:t>complete</a:t>
            </a:r>
            <a:r>
              <a:rPr lang="en-US" sz="3200" dirty="0"/>
              <a:t>, since </a:t>
            </a:r>
            <a:r>
              <a:rPr lang="en-US" sz="3200" dirty="0">
                <a:solidFill>
                  <a:srgbClr val="FF0000"/>
                </a:solidFill>
              </a:rPr>
              <a:t>every node is eventually checked </a:t>
            </a:r>
          </a:p>
          <a:p>
            <a:r>
              <a:rPr lang="en-US" sz="3200" dirty="0"/>
              <a:t>It is </a:t>
            </a:r>
            <a:r>
              <a:rPr lang="en-US" sz="3200" b="1" dirty="0"/>
              <a:t>optimal</a:t>
            </a:r>
            <a:r>
              <a:rPr lang="en-US" sz="3200" dirty="0"/>
              <a:t>, since when the </a:t>
            </a:r>
            <a:r>
              <a:rPr lang="en-US" sz="3200" b="1" dirty="0"/>
              <a:t>goal state is reached</a:t>
            </a:r>
            <a:r>
              <a:rPr lang="en-US" sz="3200" dirty="0"/>
              <a:t>, there must </a:t>
            </a:r>
            <a:r>
              <a:rPr lang="en-US" sz="3200" b="1" dirty="0"/>
              <a:t>not</a:t>
            </a:r>
            <a:r>
              <a:rPr lang="en-US" sz="3200" dirty="0"/>
              <a:t> be </a:t>
            </a:r>
            <a:r>
              <a:rPr lang="en-US" sz="3200" b="1" dirty="0"/>
              <a:t>any</a:t>
            </a:r>
            <a:r>
              <a:rPr lang="en-US" sz="3200" dirty="0"/>
              <a:t> </a:t>
            </a:r>
            <a:r>
              <a:rPr lang="en-US" sz="3200" i="1" u="sng" dirty="0">
                <a:highlight>
                  <a:srgbClr val="FFFF00"/>
                </a:highlight>
              </a:rPr>
              <a:t>shorter</a:t>
            </a:r>
            <a:r>
              <a:rPr lang="en-US" sz="3200" dirty="0"/>
              <a:t> path (else we would have found it earlier) </a:t>
            </a:r>
          </a:p>
          <a:p>
            <a:r>
              <a:rPr lang="en-US" sz="3200" dirty="0"/>
              <a:t>We can </a:t>
            </a:r>
            <a:r>
              <a:rPr lang="en-US" sz="3200" b="1" dirty="0"/>
              <a:t>ensure</a:t>
            </a:r>
            <a:r>
              <a:rPr lang="en-US" sz="3200" dirty="0"/>
              <a:t> this by continuing to develop other partial paths we’ve located until all have </a:t>
            </a:r>
            <a:r>
              <a:rPr lang="en-US" sz="3200" b="1" dirty="0"/>
              <a:t>costs greater than the one we found </a:t>
            </a:r>
          </a:p>
          <a:p>
            <a:r>
              <a:rPr lang="en-US" sz="3200" dirty="0"/>
              <a:t>Example, p. 92-93 </a:t>
            </a:r>
          </a:p>
          <a:p>
            <a:r>
              <a:rPr lang="en-US" sz="3200" dirty="0"/>
              <a:t>Still doesn’t work well for Traveling Salesman, which is NP-Complete </a:t>
            </a:r>
          </a:p>
        </p:txBody>
      </p:sp>
    </p:spTree>
    <p:extLst>
      <p:ext uri="{BB962C8B-B14F-4D97-AF65-F5344CB8AC3E}">
        <p14:creationId xmlns:p14="http://schemas.microsoft.com/office/powerpoint/2010/main" val="12209375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10515600" cy="1325563"/>
          </a:xfrm>
        </p:spPr>
        <p:txBody>
          <a:bodyPr/>
          <a:lstStyle/>
          <a:p>
            <a:r>
              <a:rPr lang="en-US" dirty="0"/>
              <a:t>Branch and Bound with underestimates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5195" y="1238490"/>
            <a:ext cx="11702005" cy="5359079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Suppose we only have estimated costs to nodes, and won’t know the actual cost until we expand that node? </a:t>
            </a:r>
          </a:p>
          <a:p>
            <a:r>
              <a:rPr lang="en-US" dirty="0"/>
              <a:t>If our heuristic is admissible, then the actual cost to a node may be higher, perhaps much higher, than its heuristic cost. </a:t>
            </a:r>
          </a:p>
          <a:p>
            <a:r>
              <a:rPr lang="en-US" dirty="0"/>
              <a:t>But we can also use the heuristics to at least roughly decide which to expand next. </a:t>
            </a:r>
          </a:p>
          <a:p>
            <a:pPr lvl="1"/>
            <a:r>
              <a:rPr lang="en-US" dirty="0"/>
              <a:t>We are at a node with an actual cost of 20 (from the start), and two successors, one with a heuristic cost of 22 and one with a heuristic cost of 24. </a:t>
            </a:r>
          </a:p>
          <a:p>
            <a:pPr lvl="1"/>
            <a:r>
              <a:rPr lang="en-US" dirty="0"/>
              <a:t>We select the node with heuristic cost 22 and expand it, finding out that its actual cost is 40. </a:t>
            </a:r>
          </a:p>
          <a:p>
            <a:pPr lvl="1"/>
            <a:r>
              <a:rPr lang="en-US" dirty="0"/>
              <a:t>We note that actual cost… and return to the node with a heuristic cost of 24 to try next </a:t>
            </a:r>
          </a:p>
          <a:p>
            <a:r>
              <a:rPr lang="en-US" dirty="0"/>
              <a:t>Note that we still don’t use any estimate of the distance to the goal. </a:t>
            </a:r>
          </a:p>
          <a:p>
            <a:r>
              <a:rPr lang="en-US" dirty="0"/>
              <a:t>This version of branch and bound is more informed than uniform-cost; either is admissible </a:t>
            </a:r>
          </a:p>
          <a:p>
            <a:r>
              <a:rPr lang="en-US" dirty="0"/>
              <a:t>Example, p. 97-98</a:t>
            </a:r>
          </a:p>
          <a:p>
            <a:r>
              <a:rPr lang="en-US" dirty="0"/>
              <a:t>Note that we may find alternate paths to some nodes—in the above example, we may find a path to the 40-cost node that only costs 30. </a:t>
            </a:r>
          </a:p>
          <a:p>
            <a:pPr lvl="1"/>
            <a:r>
              <a:rPr lang="en-US" dirty="0"/>
              <a:t>In that case, we should delete the higher-cost path and retain the lower cost path </a:t>
            </a:r>
          </a:p>
          <a:p>
            <a:r>
              <a:rPr lang="en-US" dirty="0"/>
              <a:t>This relates to the principle of optimality: Optimal paths are constructed from optimal sub-paths</a:t>
            </a:r>
          </a:p>
          <a:p>
            <a:pPr lvl="1"/>
            <a:r>
              <a:rPr lang="en-US" dirty="0"/>
              <a:t>If the optimal path goes from S through N to G, then the path from S to N must be the shortest such path </a:t>
            </a:r>
          </a:p>
        </p:txBody>
      </p:sp>
    </p:spTree>
    <p:extLst>
      <p:ext uri="{BB962C8B-B14F-4D97-AF65-F5344CB8AC3E}">
        <p14:creationId xmlns:p14="http://schemas.microsoft.com/office/powerpoint/2010/main" val="25570303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A* Search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0380" y="1582556"/>
            <a:ext cx="11133420" cy="5015013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If we have heuristic estimates available </a:t>
            </a:r>
            <a:br>
              <a:rPr lang="en-US" dirty="0"/>
            </a:br>
            <a:r>
              <a:rPr lang="en-US" dirty="0"/>
              <a:t>for the distance to the goal, we can </a:t>
            </a:r>
            <a:br>
              <a:rPr lang="en-US" dirty="0"/>
            </a:br>
            <a:r>
              <a:rPr lang="en-US" dirty="0"/>
              <a:t>combine them by selecting nodes </a:t>
            </a:r>
            <a:br>
              <a:rPr lang="en-US" dirty="0"/>
            </a:br>
            <a:r>
              <a:rPr lang="en-US" dirty="0"/>
              <a:t>based on the sum of their actual cost </a:t>
            </a:r>
            <a:br>
              <a:rPr lang="en-US" dirty="0"/>
            </a:br>
            <a:r>
              <a:rPr lang="en-US" dirty="0"/>
              <a:t>from the start node plus the estimated </a:t>
            </a:r>
            <a:br>
              <a:rPr lang="en-US" dirty="0"/>
            </a:br>
            <a:r>
              <a:rPr lang="en-US" dirty="0"/>
              <a:t>(heuristic) cost to the goal: </a:t>
            </a:r>
            <a:br>
              <a:rPr lang="en-US" dirty="0"/>
            </a:br>
            <a:r>
              <a:rPr lang="en-US" dirty="0"/>
              <a:t>	f(n) = g(n) + h(n) </a:t>
            </a:r>
          </a:p>
          <a:p>
            <a:r>
              <a:rPr lang="en-US" dirty="0"/>
              <a:t>This is A*, the workhorse of informed </a:t>
            </a:r>
            <a:br>
              <a:rPr lang="en-US" dirty="0"/>
            </a:br>
            <a:r>
              <a:rPr lang="en-US" dirty="0"/>
              <a:t>search </a:t>
            </a:r>
          </a:p>
          <a:p>
            <a:r>
              <a:rPr lang="en-US" dirty="0"/>
              <a:t>It is complete and optimal</a:t>
            </a:r>
          </a:p>
          <a:p>
            <a:r>
              <a:rPr lang="en-US" dirty="0"/>
              <a:t>It is also </a:t>
            </a:r>
            <a:r>
              <a:rPr lang="en-US" i="1" dirty="0"/>
              <a:t>optimally efficient</a:t>
            </a:r>
            <a:r>
              <a:rPr lang="en-US" dirty="0"/>
              <a:t>: No other optimal algorithm examines fewer nodes in finding the goal path </a:t>
            </a:r>
          </a:p>
          <a:p>
            <a:r>
              <a:rPr lang="en-US" dirty="0"/>
              <a:t>If heuristics are available, A* is usually method of choice </a:t>
            </a:r>
          </a:p>
          <a:p>
            <a:r>
              <a:rPr lang="en-US" dirty="0"/>
              <a:t>Its storage needs can still become large, depending on the search graph </a:t>
            </a:r>
          </a:p>
        </p:txBody>
      </p:sp>
      <p:pic>
        <p:nvPicPr>
          <p:cNvPr id="5" name="Picture 4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6BD02653-47BB-19A2-400B-E987212FA2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3821" y="91050"/>
            <a:ext cx="547817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1456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A* Search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F25E0A2-CDB7-EE9D-9AA0-8325EC3718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1600" y="0"/>
            <a:ext cx="6583680" cy="6528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45868D9-BB7D-D288-91D0-3AF33A240C4A}"/>
              </a:ext>
            </a:extLst>
          </p:cNvPr>
          <p:cNvSpPr txBox="1"/>
          <p:nvPr/>
        </p:nvSpPr>
        <p:spPr>
          <a:xfrm>
            <a:off x="533400" y="1951672"/>
            <a:ext cx="5562600" cy="35086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b="0" i="1" dirty="0">
                <a:solidFill>
                  <a:srgbClr val="161616"/>
                </a:solidFill>
                <a:effectLst/>
                <a:latin typeface="KaTeX_Math"/>
              </a:rPr>
              <a:t>f</a:t>
            </a:r>
            <a:r>
              <a:rPr lang="en-US" sz="2400" b="0" i="0" dirty="0">
                <a:solidFill>
                  <a:srgbClr val="161616"/>
                </a:solidFill>
                <a:effectLst/>
                <a:latin typeface="KaTeX_Main"/>
              </a:rPr>
              <a:t>(</a:t>
            </a:r>
            <a:r>
              <a:rPr lang="en-US" sz="2400" b="0" i="1" dirty="0">
                <a:solidFill>
                  <a:srgbClr val="161616"/>
                </a:solidFill>
                <a:effectLst/>
                <a:latin typeface="KaTeX_Math"/>
              </a:rPr>
              <a:t>n</a:t>
            </a:r>
            <a:r>
              <a:rPr lang="en-US" sz="2400" b="0" i="0" dirty="0">
                <a:solidFill>
                  <a:srgbClr val="161616"/>
                </a:solidFill>
                <a:effectLst/>
                <a:latin typeface="KaTeX_Main"/>
              </a:rPr>
              <a:t>)=</a:t>
            </a:r>
            <a:r>
              <a:rPr lang="en-US" sz="2400" b="0" i="1" dirty="0">
                <a:solidFill>
                  <a:srgbClr val="161616"/>
                </a:solidFill>
                <a:effectLst/>
                <a:latin typeface="KaTeX_Math"/>
              </a:rPr>
              <a:t>g</a:t>
            </a:r>
            <a:r>
              <a:rPr lang="en-US" sz="2400" b="0" i="0" dirty="0">
                <a:solidFill>
                  <a:srgbClr val="161616"/>
                </a:solidFill>
                <a:effectLst/>
                <a:latin typeface="KaTeX_Main"/>
              </a:rPr>
              <a:t>(</a:t>
            </a:r>
            <a:r>
              <a:rPr lang="en-US" sz="2400" b="0" i="1" dirty="0">
                <a:solidFill>
                  <a:srgbClr val="161616"/>
                </a:solidFill>
                <a:effectLst/>
                <a:latin typeface="KaTeX_Math"/>
              </a:rPr>
              <a:t>n</a:t>
            </a:r>
            <a:r>
              <a:rPr lang="en-US" sz="2400" b="0" i="0" dirty="0">
                <a:solidFill>
                  <a:srgbClr val="161616"/>
                </a:solidFill>
                <a:effectLst/>
                <a:latin typeface="KaTeX_Main"/>
              </a:rPr>
              <a:t>)+</a:t>
            </a:r>
            <a:r>
              <a:rPr lang="en-US" sz="2400" b="0" i="1" dirty="0">
                <a:solidFill>
                  <a:srgbClr val="161616"/>
                </a:solidFill>
                <a:effectLst/>
                <a:latin typeface="KaTeX_Math"/>
              </a:rPr>
              <a:t>h</a:t>
            </a:r>
            <a:r>
              <a:rPr lang="en-US" sz="2400" b="0" i="0" dirty="0">
                <a:solidFill>
                  <a:srgbClr val="161616"/>
                </a:solidFill>
                <a:effectLst/>
                <a:latin typeface="KaTeX_Main"/>
              </a:rPr>
              <a:t>(</a:t>
            </a:r>
            <a:r>
              <a:rPr lang="en-US" sz="2400" b="0" i="1" dirty="0">
                <a:solidFill>
                  <a:srgbClr val="161616"/>
                </a:solidFill>
                <a:effectLst/>
                <a:latin typeface="KaTeX_Math"/>
              </a:rPr>
              <a:t>n</a:t>
            </a:r>
            <a:r>
              <a:rPr lang="en-US" sz="2400" b="0" i="0" dirty="0">
                <a:solidFill>
                  <a:srgbClr val="161616"/>
                </a:solidFill>
                <a:effectLst/>
                <a:latin typeface="KaTeX_Main"/>
              </a:rPr>
              <a:t>)</a:t>
            </a:r>
          </a:p>
          <a:p>
            <a:pPr algn="l"/>
            <a:endParaRPr lang="en-US" sz="2400" dirty="0">
              <a:solidFill>
                <a:srgbClr val="161616"/>
              </a:solidFill>
              <a:latin typeface="KaTeX_Main"/>
            </a:endParaRPr>
          </a:p>
          <a:p>
            <a:pPr algn="l"/>
            <a:r>
              <a:rPr lang="en-US" sz="2400" b="0" i="0" dirty="0">
                <a:solidFill>
                  <a:srgbClr val="161616"/>
                </a:solidFill>
                <a:effectLst/>
                <a:latin typeface="Soleil"/>
              </a:rPr>
              <a:t>where</a:t>
            </a:r>
          </a:p>
          <a:p>
            <a:pPr algn="l"/>
            <a:endParaRPr lang="en-US" b="0" i="0" dirty="0">
              <a:solidFill>
                <a:srgbClr val="161616"/>
              </a:solidFill>
              <a:effectLst/>
              <a:latin typeface="Soleil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0" i="1" dirty="0">
                <a:solidFill>
                  <a:srgbClr val="161616"/>
                </a:solidFill>
                <a:effectLst/>
                <a:latin typeface="KaTeX_Math"/>
              </a:rPr>
              <a:t>f</a:t>
            </a:r>
            <a:r>
              <a:rPr lang="en-US" sz="2400" b="0" i="0" dirty="0">
                <a:solidFill>
                  <a:srgbClr val="161616"/>
                </a:solidFill>
                <a:effectLst/>
                <a:latin typeface="KaTeX_Main"/>
              </a:rPr>
              <a:t>(</a:t>
            </a:r>
            <a:r>
              <a:rPr lang="en-US" sz="2400" b="0" i="1" dirty="0">
                <a:solidFill>
                  <a:srgbClr val="161616"/>
                </a:solidFill>
                <a:effectLst/>
                <a:latin typeface="KaTeX_Math"/>
              </a:rPr>
              <a:t>n</a:t>
            </a:r>
            <a:r>
              <a:rPr lang="en-US" sz="2400" b="0" i="0" dirty="0">
                <a:solidFill>
                  <a:srgbClr val="161616"/>
                </a:solidFill>
                <a:effectLst/>
                <a:latin typeface="KaTeX_Main"/>
              </a:rPr>
              <a:t>)</a:t>
            </a:r>
            <a:r>
              <a:rPr lang="en-US" sz="2400" b="0" i="0" dirty="0">
                <a:solidFill>
                  <a:srgbClr val="161616"/>
                </a:solidFill>
                <a:effectLst/>
                <a:latin typeface="Soleil"/>
              </a:rPr>
              <a:t> = total estimated cost of path through node </a:t>
            </a:r>
            <a:r>
              <a:rPr lang="en-US" sz="2400" b="0" i="1" dirty="0">
                <a:solidFill>
                  <a:srgbClr val="161616"/>
                </a:solidFill>
                <a:effectLst/>
                <a:latin typeface="KaTeX_Math"/>
              </a:rPr>
              <a:t>n</a:t>
            </a:r>
            <a:endParaRPr lang="en-US" sz="2400" b="0" i="0" dirty="0">
              <a:solidFill>
                <a:srgbClr val="161616"/>
              </a:solidFill>
              <a:effectLst/>
              <a:latin typeface="Soleil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0" i="1" dirty="0">
                <a:solidFill>
                  <a:srgbClr val="161616"/>
                </a:solidFill>
                <a:effectLst/>
                <a:latin typeface="KaTeX_Math"/>
              </a:rPr>
              <a:t>g</a:t>
            </a:r>
            <a:r>
              <a:rPr lang="en-US" sz="2400" b="0" i="0" dirty="0">
                <a:solidFill>
                  <a:srgbClr val="161616"/>
                </a:solidFill>
                <a:effectLst/>
                <a:latin typeface="KaTeX_Main"/>
              </a:rPr>
              <a:t>(</a:t>
            </a:r>
            <a:r>
              <a:rPr lang="en-US" sz="2400" b="0" i="1" dirty="0">
                <a:solidFill>
                  <a:srgbClr val="161616"/>
                </a:solidFill>
                <a:effectLst/>
                <a:latin typeface="KaTeX_Math"/>
              </a:rPr>
              <a:t>n</a:t>
            </a:r>
            <a:r>
              <a:rPr lang="en-US" sz="2400" b="0" i="0" dirty="0">
                <a:solidFill>
                  <a:srgbClr val="161616"/>
                </a:solidFill>
                <a:effectLst/>
                <a:latin typeface="KaTeX_Main"/>
              </a:rPr>
              <a:t>)</a:t>
            </a:r>
            <a:r>
              <a:rPr lang="en-US" sz="2400" b="0" i="0" dirty="0">
                <a:solidFill>
                  <a:srgbClr val="161616"/>
                </a:solidFill>
                <a:effectLst/>
                <a:latin typeface="Soleil"/>
              </a:rPr>
              <a:t> = cost so far to reach node </a:t>
            </a:r>
            <a:r>
              <a:rPr lang="en-US" sz="2400" b="0" i="1" dirty="0">
                <a:solidFill>
                  <a:srgbClr val="161616"/>
                </a:solidFill>
                <a:effectLst/>
                <a:latin typeface="KaTeX_Math"/>
              </a:rPr>
              <a:t>n</a:t>
            </a:r>
            <a:endParaRPr lang="en-US" sz="2400" b="0" i="0" dirty="0">
              <a:solidFill>
                <a:srgbClr val="161616"/>
              </a:solidFill>
              <a:effectLst/>
              <a:latin typeface="Soleil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0" i="1" dirty="0">
                <a:solidFill>
                  <a:srgbClr val="161616"/>
                </a:solidFill>
                <a:effectLst/>
                <a:latin typeface="KaTeX_Math"/>
              </a:rPr>
              <a:t>h</a:t>
            </a:r>
            <a:r>
              <a:rPr lang="en-US" sz="2400" b="0" i="0" dirty="0">
                <a:solidFill>
                  <a:srgbClr val="161616"/>
                </a:solidFill>
                <a:effectLst/>
                <a:latin typeface="KaTeX_Main"/>
              </a:rPr>
              <a:t>(</a:t>
            </a:r>
            <a:r>
              <a:rPr lang="en-US" sz="2400" b="0" i="1" dirty="0">
                <a:solidFill>
                  <a:srgbClr val="161616"/>
                </a:solidFill>
                <a:effectLst/>
                <a:latin typeface="KaTeX_Math"/>
              </a:rPr>
              <a:t>n</a:t>
            </a:r>
            <a:r>
              <a:rPr lang="en-US" sz="2400" b="0" i="0" dirty="0">
                <a:solidFill>
                  <a:srgbClr val="161616"/>
                </a:solidFill>
                <a:effectLst/>
                <a:latin typeface="KaTeX_Main"/>
              </a:rPr>
              <a:t>)</a:t>
            </a:r>
            <a:r>
              <a:rPr lang="en-US" sz="2400" b="0" i="0" dirty="0">
                <a:solidFill>
                  <a:srgbClr val="161616"/>
                </a:solidFill>
                <a:effectLst/>
                <a:latin typeface="Soleil"/>
              </a:rPr>
              <a:t> = estimated cost from </a:t>
            </a:r>
            <a:r>
              <a:rPr lang="en-US" sz="2400" b="0" i="1" dirty="0">
                <a:solidFill>
                  <a:srgbClr val="161616"/>
                </a:solidFill>
                <a:effectLst/>
                <a:latin typeface="KaTeX_Math"/>
              </a:rPr>
              <a:t>n</a:t>
            </a:r>
            <a:r>
              <a:rPr lang="en-US" sz="2400" b="0" i="0" dirty="0">
                <a:solidFill>
                  <a:srgbClr val="161616"/>
                </a:solidFill>
                <a:effectLst/>
                <a:latin typeface="Soleil"/>
              </a:rPr>
              <a:t> to goal. 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dirty="0">
              <a:solidFill>
                <a:srgbClr val="161616"/>
              </a:solidFill>
              <a:latin typeface="Soleil"/>
            </a:endParaRPr>
          </a:p>
          <a:p>
            <a:pPr algn="l"/>
            <a:r>
              <a:rPr lang="en-US" b="0" i="0" dirty="0">
                <a:solidFill>
                  <a:srgbClr val="161616"/>
                </a:solidFill>
                <a:effectLst/>
                <a:latin typeface="Soleil"/>
              </a:rPr>
              <a:t>(This is the heuristic part of the cost function)</a:t>
            </a:r>
          </a:p>
        </p:txBody>
      </p:sp>
    </p:spTree>
    <p:extLst>
      <p:ext uri="{BB962C8B-B14F-4D97-AF65-F5344CB8AC3E}">
        <p14:creationId xmlns:p14="http://schemas.microsoft.com/office/powerpoint/2010/main" val="4023613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41E62D7-1A5F-FEA1-117C-4A1CC34DDE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0976" y="0"/>
            <a:ext cx="4178300" cy="41783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4406900" cy="622300"/>
          </a:xfrm>
        </p:spPr>
        <p:txBody>
          <a:bodyPr>
            <a:normAutofit fontScale="90000"/>
          </a:bodyPr>
          <a:lstStyle/>
          <a:p>
            <a:r>
              <a:rPr lang="en-US" dirty="0"/>
              <a:t>Depth First Search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62000"/>
            <a:ext cx="10515600" cy="599571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DFS selects a branch and attempts to go as deep as possible. </a:t>
            </a:r>
          </a:p>
          <a:p>
            <a:r>
              <a:rPr lang="en-US" dirty="0"/>
              <a:t>Given a choice, the leftmost branch is usually selected </a:t>
            </a:r>
          </a:p>
          <a:p>
            <a:r>
              <a:rPr lang="en-US" dirty="0"/>
              <a:t>If a </a:t>
            </a:r>
            <a:r>
              <a:rPr lang="en-US" dirty="0">
                <a:solidFill>
                  <a:srgbClr val="FF0000"/>
                </a:solidFill>
              </a:rPr>
              <a:t>dead end </a:t>
            </a:r>
            <a:r>
              <a:rPr lang="en-US" dirty="0"/>
              <a:t>is reached, we </a:t>
            </a:r>
            <a:r>
              <a:rPr lang="en-US" b="1" dirty="0"/>
              <a:t>back up </a:t>
            </a:r>
            <a:r>
              <a:rPr lang="en-US" dirty="0"/>
              <a:t>until we reach a point where</a:t>
            </a:r>
            <a:br>
              <a:rPr lang="en-US" dirty="0"/>
            </a:br>
            <a:r>
              <a:rPr lang="en-US" dirty="0"/>
              <a:t> another choice is possible, and try that </a:t>
            </a:r>
          </a:p>
          <a:p>
            <a:pPr lvl="1"/>
            <a:r>
              <a:rPr lang="en-US" dirty="0"/>
              <a:t>Thus, we will </a:t>
            </a:r>
            <a:r>
              <a:rPr lang="en-US" dirty="0">
                <a:highlight>
                  <a:srgbClr val="FFFF00"/>
                </a:highlight>
              </a:rPr>
              <a:t>eventually</a:t>
            </a:r>
            <a:r>
              <a:rPr lang="en-US" dirty="0"/>
              <a:t> try </a:t>
            </a:r>
            <a:r>
              <a:rPr lang="en-US" b="1" dirty="0"/>
              <a:t>every possibility </a:t>
            </a:r>
          </a:p>
          <a:p>
            <a:pPr lvl="1"/>
            <a:r>
              <a:rPr lang="en-US" dirty="0"/>
              <a:t>In general, we can only determine that </a:t>
            </a:r>
            <a:r>
              <a:rPr lang="en-US" b="1" dirty="0"/>
              <a:t>no solution </a:t>
            </a:r>
            <a:r>
              <a:rPr lang="en-US" dirty="0"/>
              <a:t>exists by </a:t>
            </a:r>
            <a:br>
              <a:rPr lang="en-US" dirty="0"/>
            </a:br>
            <a:r>
              <a:rPr lang="en-US" b="1" dirty="0">
                <a:solidFill>
                  <a:srgbClr val="7030A0"/>
                </a:solidFill>
              </a:rPr>
              <a:t>exhaustively trying every state </a:t>
            </a:r>
          </a:p>
          <a:p>
            <a:pPr lvl="1"/>
            <a:r>
              <a:rPr lang="en-US" dirty="0"/>
              <a:t>This can matter because, for example, for the 15-puzzle, the goal </a:t>
            </a:r>
            <a:br>
              <a:rPr lang="en-US" dirty="0"/>
            </a:br>
            <a:r>
              <a:rPr lang="en-US" dirty="0"/>
              <a:t>state is only reachable from half the possible states. </a:t>
            </a:r>
            <a:br>
              <a:rPr lang="en-US" dirty="0"/>
            </a:br>
            <a:r>
              <a:rPr lang="en-US" dirty="0"/>
              <a:t>Thus if </a:t>
            </a:r>
            <a:r>
              <a:rPr lang="en-US" b="1" dirty="0"/>
              <a:t>we begin in an arbitrary start state</a:t>
            </a:r>
            <a:r>
              <a:rPr lang="en-US" dirty="0"/>
              <a:t>, we may have to check:</a:t>
            </a:r>
            <a:br>
              <a:rPr lang="en-US" dirty="0"/>
            </a:br>
            <a:r>
              <a:rPr lang="en-US" sz="2800" b="1" dirty="0"/>
              <a:t>16!/2 </a:t>
            </a:r>
            <a:br>
              <a:rPr lang="en-US" dirty="0"/>
            </a:br>
            <a:r>
              <a:rPr lang="en-US" dirty="0"/>
              <a:t>states before concluding the goal is </a:t>
            </a:r>
            <a:r>
              <a:rPr lang="en-US" dirty="0">
                <a:solidFill>
                  <a:srgbClr val="FF0000"/>
                </a:solidFill>
              </a:rPr>
              <a:t>unreachable</a:t>
            </a:r>
            <a:r>
              <a:rPr lang="en-US" dirty="0"/>
              <a:t> </a:t>
            </a:r>
          </a:p>
          <a:p>
            <a:r>
              <a:rPr lang="en-US" dirty="0"/>
              <a:t>If each state has a branching factor of </a:t>
            </a:r>
            <a:r>
              <a:rPr lang="en-US" b="1" dirty="0"/>
              <a:t>b</a:t>
            </a:r>
            <a:r>
              <a:rPr lang="en-US" dirty="0"/>
              <a:t> and we search to depth </a:t>
            </a:r>
            <a:r>
              <a:rPr lang="en-US" b="1" dirty="0"/>
              <a:t>d</a:t>
            </a:r>
            <a:r>
              <a:rPr lang="en-US" dirty="0"/>
              <a:t>, then total storage needs are </a:t>
            </a:r>
            <a:r>
              <a:rPr lang="en-US" b="1" dirty="0"/>
              <a:t>O</a:t>
            </a:r>
            <a:r>
              <a:rPr lang="en-US" dirty="0"/>
              <a:t>(</a:t>
            </a:r>
            <a:r>
              <a:rPr lang="en-US" b="1" dirty="0"/>
              <a:t>b*d</a:t>
            </a:r>
            <a:r>
              <a:rPr lang="en-US" dirty="0"/>
              <a:t>). </a:t>
            </a:r>
          </a:p>
          <a:p>
            <a:r>
              <a:rPr lang="en-US" dirty="0"/>
              <a:t>If we generate states only when we need them (that is, take the first-generated branch; don’t generate any others unless search down that branch fails) then </a:t>
            </a:r>
            <a:r>
              <a:rPr lang="en-US" b="1" dirty="0"/>
              <a:t>storage</a:t>
            </a:r>
            <a:r>
              <a:rPr lang="en-US" dirty="0"/>
              <a:t> needs are O(</a:t>
            </a:r>
            <a:r>
              <a:rPr lang="en-US" b="1" dirty="0"/>
              <a:t>d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156717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A* Search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AB16AEC-652F-E0C8-E333-84EA3EB09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3520" y="0"/>
            <a:ext cx="6745605" cy="6745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9AAFE2D-3BDA-B797-4CF0-76FB819A6AB0}"/>
              </a:ext>
            </a:extLst>
          </p:cNvPr>
          <p:cNvSpPr txBox="1"/>
          <p:nvPr/>
        </p:nvSpPr>
        <p:spPr>
          <a:xfrm>
            <a:off x="142875" y="2456934"/>
            <a:ext cx="427672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https://qiao.github.io/PathFinding.js/visual/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92169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Breadth First Search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498060"/>
            <a:ext cx="10515600" cy="5243208"/>
          </a:xfrm>
        </p:spPr>
        <p:txBody>
          <a:bodyPr>
            <a:normAutofit/>
          </a:bodyPr>
          <a:lstStyle/>
          <a:p>
            <a:r>
              <a:rPr lang="en-US" dirty="0"/>
              <a:t>In BFS, nodes are visited in level </a:t>
            </a:r>
            <a:br>
              <a:rPr lang="en-US" dirty="0"/>
            </a:br>
            <a:r>
              <a:rPr lang="en-US" dirty="0"/>
              <a:t>order; all nodes at level J are </a:t>
            </a:r>
            <a:br>
              <a:rPr lang="en-US" dirty="0"/>
            </a:br>
            <a:r>
              <a:rPr lang="en-US" dirty="0"/>
              <a:t>visited before any nodes at level</a:t>
            </a:r>
            <a:br>
              <a:rPr lang="en-US" dirty="0"/>
            </a:br>
            <a:r>
              <a:rPr lang="en-US" dirty="0"/>
              <a:t> J+1 </a:t>
            </a:r>
          </a:p>
          <a:p>
            <a:r>
              <a:rPr lang="en-US" dirty="0"/>
              <a:t>Since the successors of each node are usually generated &amp; enqueued when the node is explored, storage for branching factor b to depth d is O(</a:t>
            </a:r>
            <a:r>
              <a:rPr lang="en-US" b="1" dirty="0"/>
              <a:t>b</a:t>
            </a:r>
            <a:r>
              <a:rPr lang="en-US" b="1" baseline="30000" dirty="0"/>
              <a:t>d[+1]</a:t>
            </a:r>
            <a:r>
              <a:rPr lang="en-US" dirty="0"/>
              <a:t>). </a:t>
            </a:r>
          </a:p>
          <a:p>
            <a:pPr lvl="1"/>
            <a:r>
              <a:rPr lang="en-US" dirty="0"/>
              <a:t>This is the primary drawback of BFS </a:t>
            </a:r>
          </a:p>
          <a:p>
            <a:r>
              <a:rPr lang="en-US" dirty="0"/>
              <a:t>Since nodes are explored in level order, if a solution is found at depth J, we know there is no solution at a shallower depth. </a:t>
            </a:r>
          </a:p>
          <a:p>
            <a:pPr lvl="1"/>
            <a:r>
              <a:rPr lang="en-US" dirty="0"/>
              <a:t>May be </a:t>
            </a:r>
            <a:r>
              <a:rPr lang="en-US" b="1" dirty="0"/>
              <a:t>other solutions </a:t>
            </a:r>
            <a:r>
              <a:rPr lang="en-US" dirty="0"/>
              <a:t>at this depth that we </a:t>
            </a:r>
            <a:r>
              <a:rPr lang="en-US" b="1" dirty="0"/>
              <a:t>haven’t explored yet</a:t>
            </a:r>
            <a:r>
              <a:rPr lang="en-US" dirty="0"/>
              <a:t>, of course </a:t>
            </a:r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F1223818-C03D-ED22-E520-A20048020F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09563"/>
            <a:ext cx="5715000" cy="276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9833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5651770" cy="622300"/>
          </a:xfrm>
        </p:spPr>
        <p:txBody>
          <a:bodyPr>
            <a:normAutofit fontScale="90000"/>
          </a:bodyPr>
          <a:lstStyle/>
          <a:p>
            <a:r>
              <a:rPr lang="en-US" dirty="0"/>
              <a:t>Breadth First Search (BFS)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62000"/>
            <a:ext cx="6906638" cy="5995717"/>
          </a:xfrm>
        </p:spPr>
        <p:txBody>
          <a:bodyPr>
            <a:normAutofit/>
          </a:bodyPr>
          <a:lstStyle/>
          <a:p>
            <a:pPr lvl="1"/>
            <a:r>
              <a:rPr lang="en-US" dirty="0"/>
              <a:t>Walkthrough of solving 3-puzzle via DFS, p. 58</a:t>
            </a:r>
          </a:p>
          <a:p>
            <a:pPr lvl="2"/>
            <a:r>
              <a:rPr lang="en-US" dirty="0"/>
              <a:t>Note that we may want to have some way of </a:t>
            </a:r>
            <a:br>
              <a:rPr lang="en-US" dirty="0"/>
            </a:br>
            <a:r>
              <a:rPr lang="en-US" dirty="0"/>
              <a:t>recording which states we have checked to avoid </a:t>
            </a:r>
            <a:br>
              <a:rPr lang="en-US" dirty="0"/>
            </a:br>
            <a:r>
              <a:rPr lang="en-US" dirty="0"/>
              <a:t>redundant checks. This is an issue if we can reach </a:t>
            </a:r>
            <a:br>
              <a:rPr lang="en-US" dirty="0"/>
            </a:br>
            <a:r>
              <a:rPr lang="en-US" dirty="0"/>
              <a:t>the same state via more than one path.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DA1440F-5C89-1E7C-0EDE-FDE6167380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2849" y="505758"/>
            <a:ext cx="4753638" cy="551574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3C797EA-A74A-D57C-A58D-1999EB59B5F4}"/>
              </a:ext>
            </a:extLst>
          </p:cNvPr>
          <p:cNvSpPr txBox="1"/>
          <p:nvPr/>
        </p:nvSpPr>
        <p:spPr>
          <a:xfrm>
            <a:off x="-194554" y="4888309"/>
            <a:ext cx="62062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dirty="0"/>
              <a:t>Example of a solver for the </a:t>
            </a:r>
            <a:r>
              <a:rPr lang="en-US" dirty="0">
                <a:hlinkClick r:id="rId3"/>
              </a:rPr>
              <a:t>15-puzzle</a:t>
            </a:r>
            <a:r>
              <a:rPr lang="en-US" dirty="0"/>
              <a:t>, (TB p. 57-58)</a:t>
            </a:r>
          </a:p>
        </p:txBody>
      </p:sp>
    </p:spTree>
    <p:extLst>
      <p:ext uri="{BB962C8B-B14F-4D97-AF65-F5344CB8AC3E}">
        <p14:creationId xmlns:p14="http://schemas.microsoft.com/office/powerpoint/2010/main" val="31037020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Implementation Issues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9700" y="1026096"/>
            <a:ext cx="11836400" cy="5666804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Pseudocode, p. 61</a:t>
            </a:r>
          </a:p>
          <a:p>
            <a:pPr lvl="1"/>
            <a:r>
              <a:rPr lang="en-US" dirty="0"/>
              <a:t>DFS uses a stack to store states </a:t>
            </a:r>
          </a:p>
          <a:p>
            <a:pPr lvl="1"/>
            <a:r>
              <a:rPr lang="en-US" dirty="0"/>
              <a:t>BFS uses a queue </a:t>
            </a:r>
          </a:p>
          <a:p>
            <a:r>
              <a:rPr lang="en-US" dirty="0"/>
              <a:t>Completeness: Since both exhaustively search all options, they are both complete in finite search space with finite branching factor b </a:t>
            </a:r>
          </a:p>
          <a:p>
            <a:pPr lvl="1"/>
            <a:r>
              <a:rPr lang="en-US" dirty="0"/>
              <a:t>If the search space is finite and any solution exists, it will be found </a:t>
            </a:r>
          </a:p>
          <a:p>
            <a:pPr lvl="1"/>
            <a:r>
              <a:rPr lang="en-US" dirty="0"/>
              <a:t>If the algorithm continues to search and the search space is finite, it will eventually find all solutions </a:t>
            </a:r>
          </a:p>
          <a:p>
            <a:r>
              <a:rPr lang="en-US" dirty="0"/>
              <a:t>If the search space is infinite, BFS is complete (assuming its storage needs can be met); DFS may proceed down some path infinitely far and never find the solution if the solution is on a different branch </a:t>
            </a:r>
          </a:p>
          <a:p>
            <a:r>
              <a:rPr lang="en-US" dirty="0"/>
              <a:t>Optimality</a:t>
            </a:r>
          </a:p>
          <a:p>
            <a:pPr lvl="1"/>
            <a:r>
              <a:rPr lang="en-US" dirty="0"/>
              <a:t>BFS is optimal; it will find the shortest-path solution. Since it searches in order of length, we know that no shorter path to a solution exists. </a:t>
            </a:r>
          </a:p>
          <a:p>
            <a:pPr lvl="1"/>
            <a:r>
              <a:rPr lang="en-US" dirty="0"/>
              <a:t>If costs are variable, the </a:t>
            </a:r>
            <a:r>
              <a:rPr lang="en-US" i="1" dirty="0"/>
              <a:t>uniform-cost search</a:t>
            </a:r>
            <a:r>
              <a:rPr lang="en-US" dirty="0"/>
              <a:t> generates and searches nodes in order of lowest cost, and will find the lowest cost solution </a:t>
            </a:r>
          </a:p>
          <a:p>
            <a:pPr lvl="1"/>
            <a:r>
              <a:rPr lang="en-US" dirty="0"/>
              <a:t>DFS is NOT optimal; it may find a solution very deep on the left branch before finding a solution that is shallow but on the right branch </a:t>
            </a:r>
          </a:p>
          <a:p>
            <a:r>
              <a:rPr lang="en-US" dirty="0"/>
              <a:t>We implicitly assumed each node has the same number of successors—the branching factor. If the number of successors (children) is variable, the </a:t>
            </a:r>
            <a:r>
              <a:rPr lang="en-US" i="1" dirty="0"/>
              <a:t>effective branching factor</a:t>
            </a:r>
            <a:r>
              <a:rPr lang="en-US" dirty="0"/>
              <a:t> is the number of branches necessary to produce a tree of the same average depth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05572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9187"/>
            <a:ext cx="8764044" cy="662782"/>
          </a:xfrm>
        </p:spPr>
        <p:txBody>
          <a:bodyPr>
            <a:normAutofit fontScale="90000"/>
          </a:bodyPr>
          <a:lstStyle/>
          <a:p>
            <a:r>
              <a:rPr lang="en-US" dirty="0"/>
              <a:t>DFS with Iterative Deepening (ID-DFS)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4969" y="1040924"/>
            <a:ext cx="8474106" cy="4776151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The idea is to get a similar effect to BFS without paying BFS’s exponential storage space. </a:t>
            </a:r>
          </a:p>
          <a:p>
            <a:r>
              <a:rPr lang="en-US" dirty="0"/>
              <a:t>Do an exhaustive DFS to depth </a:t>
            </a:r>
          </a:p>
          <a:p>
            <a:r>
              <a:rPr lang="en-US" dirty="0"/>
              <a:t>1. Then do exhaustive DFS to depth </a:t>
            </a:r>
          </a:p>
          <a:p>
            <a:r>
              <a:rPr lang="en-US" dirty="0"/>
              <a:t>2. Then do exhaustive DFS to depth </a:t>
            </a:r>
          </a:p>
          <a:p>
            <a:r>
              <a:rPr lang="en-US" dirty="0"/>
              <a:t>3. And so on. Continue increasing search depth by 1 each round that a solution is not found.  </a:t>
            </a:r>
          </a:p>
          <a:p>
            <a:r>
              <a:rPr lang="en-US" dirty="0"/>
              <a:t>Note that we generate child nodes</a:t>
            </a:r>
            <a:br>
              <a:rPr lang="en-US" dirty="0"/>
            </a:br>
            <a:r>
              <a:rPr lang="en-US" dirty="0"/>
              <a:t>at upper levels of search tree many</a:t>
            </a:r>
            <a:br>
              <a:rPr lang="en-US" dirty="0"/>
            </a:br>
            <a:r>
              <a:rPr lang="en-US" dirty="0"/>
              <a:t>times</a:t>
            </a:r>
          </a:p>
          <a:p>
            <a:r>
              <a:rPr lang="en-US" dirty="0"/>
              <a:t>Space complexity is O(bd), </a:t>
            </a:r>
            <a:br>
              <a:rPr lang="en-US" dirty="0"/>
            </a:br>
            <a:r>
              <a:rPr lang="en-US" dirty="0"/>
              <a:t>time complexity is still </a:t>
            </a:r>
            <a:br>
              <a:rPr lang="en-US" dirty="0"/>
            </a:br>
            <a:r>
              <a:rPr lang="en-US" dirty="0"/>
              <a:t>exponential in worst case </a:t>
            </a:r>
          </a:p>
          <a:p>
            <a:r>
              <a:rPr lang="en-US" dirty="0"/>
              <a:t>DFS-ID is complete if the </a:t>
            </a:r>
            <a:br>
              <a:rPr lang="en-US" dirty="0"/>
            </a:br>
            <a:r>
              <a:rPr lang="en-US" dirty="0"/>
              <a:t>branching factor is finite and </a:t>
            </a:r>
            <a:br>
              <a:rPr lang="en-US" dirty="0"/>
            </a:br>
            <a:r>
              <a:rPr lang="en-US" dirty="0"/>
              <a:t>optimal when path costs are </a:t>
            </a:r>
            <a:br>
              <a:rPr lang="en-US" dirty="0"/>
            </a:br>
            <a:r>
              <a:rPr lang="en-US" dirty="0"/>
              <a:t>a nondecreasing function of </a:t>
            </a:r>
            <a:br>
              <a:rPr lang="en-US" dirty="0"/>
            </a:br>
            <a:r>
              <a:rPr lang="en-US" dirty="0"/>
              <a:t>node depth </a:t>
            </a:r>
          </a:p>
          <a:p>
            <a:endParaRPr lang="en-US" dirty="0"/>
          </a:p>
        </p:txBody>
      </p:sp>
      <p:pic>
        <p:nvPicPr>
          <p:cNvPr id="1026" name="Picture 2" descr="Iterative Deepening Search(IDS) or Iterative Deepening Depth First Search(IDDFS)  - GeeksforGeeks">
            <a:extLst>
              <a:ext uri="{FF2B5EF4-FFF2-40B4-BE49-F238E27FC236}">
                <a16:creationId xmlns:a16="http://schemas.microsoft.com/office/drawing/2014/main" id="{3470C580-9F88-6D00-A3F3-DD4C4F8C0B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474" y="3122437"/>
            <a:ext cx="8248526" cy="3379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0403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4287"/>
            <a:ext cx="10515600" cy="1325563"/>
          </a:xfrm>
        </p:spPr>
        <p:txBody>
          <a:bodyPr/>
          <a:lstStyle/>
          <a:p>
            <a:r>
              <a:rPr lang="en-US" dirty="0"/>
              <a:t>Bidirectional search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529506"/>
            <a:ext cx="10515600" cy="4943575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Often we know what the goal state looks like, </a:t>
            </a:r>
            <a:br>
              <a:rPr lang="en-US" dirty="0"/>
            </a:br>
            <a:r>
              <a:rPr lang="en-US" dirty="0"/>
              <a:t>we just don’t know if we can get to it from a </a:t>
            </a:r>
            <a:br>
              <a:rPr lang="en-US" dirty="0"/>
            </a:br>
            <a:r>
              <a:rPr lang="en-US" dirty="0"/>
              <a:t>given start state</a:t>
            </a:r>
          </a:p>
          <a:p>
            <a:r>
              <a:rPr lang="en-US" dirty="0"/>
              <a:t>We can sometimes make “un-moves” to work </a:t>
            </a:r>
            <a:br>
              <a:rPr lang="en-US" dirty="0"/>
            </a:br>
            <a:r>
              <a:rPr lang="en-US" dirty="0"/>
              <a:t>backwards from the goal </a:t>
            </a:r>
          </a:p>
          <a:p>
            <a:pPr lvl="1"/>
            <a:r>
              <a:rPr lang="en-US" dirty="0"/>
              <a:t>“What positions/states/whatever at time N-1 </a:t>
            </a:r>
            <a:br>
              <a:rPr lang="en-US" dirty="0"/>
            </a:br>
            <a:r>
              <a:rPr lang="en-US" dirty="0"/>
              <a:t>can possibly lead to this state at time N?” </a:t>
            </a:r>
          </a:p>
          <a:p>
            <a:r>
              <a:rPr lang="en-US" dirty="0"/>
              <a:t>So we do two searches at once, working forward </a:t>
            </a:r>
            <a:br>
              <a:rPr lang="en-US" dirty="0"/>
            </a:br>
            <a:r>
              <a:rPr lang="en-US" dirty="0"/>
              <a:t>from the start state and backwards from the goal </a:t>
            </a:r>
            <a:br>
              <a:rPr lang="en-US" dirty="0"/>
            </a:br>
            <a:r>
              <a:rPr lang="en-US" dirty="0"/>
              <a:t>state; we hope to find some state that both searches</a:t>
            </a:r>
            <a:br>
              <a:rPr lang="en-US" dirty="0"/>
            </a:br>
            <a:r>
              <a:rPr lang="en-US" dirty="0"/>
              <a:t> share in common </a:t>
            </a:r>
          </a:p>
          <a:p>
            <a:r>
              <a:rPr lang="en-US" dirty="0"/>
              <a:t>This is sometimes used to do random exploration of very large search spaces </a:t>
            </a:r>
          </a:p>
          <a:p>
            <a:r>
              <a:rPr lang="en-US" dirty="0"/>
              <a:t>It is not complete or optimal; there is no guarantee the 2 searches will ever overlap or that any solution found will be low-cost  </a:t>
            </a:r>
          </a:p>
          <a:p>
            <a:r>
              <a:rPr lang="en-US" dirty="0"/>
              <a:t>But if they do, it will be at an average depth </a:t>
            </a:r>
            <a:r>
              <a:rPr lang="en-US" b="1" dirty="0"/>
              <a:t>d/2 </a:t>
            </a:r>
            <a:r>
              <a:rPr lang="en-US" dirty="0"/>
              <a:t>for each search separately, and </a:t>
            </a:r>
            <a:r>
              <a:rPr lang="en-US" b="1" dirty="0"/>
              <a:t>2*</a:t>
            </a:r>
            <a:r>
              <a:rPr lang="en-US" b="1" dirty="0" err="1"/>
              <a:t>b</a:t>
            </a:r>
            <a:r>
              <a:rPr lang="en-US" b="1" baseline="30000" dirty="0" err="1"/>
              <a:t>d</a:t>
            </a:r>
            <a:r>
              <a:rPr lang="en-US" b="1" baseline="30000" dirty="0"/>
              <a:t>/2</a:t>
            </a:r>
            <a:r>
              <a:rPr lang="en-US" b="1" dirty="0"/>
              <a:t> </a:t>
            </a:r>
            <a:r>
              <a:rPr lang="en-US" dirty="0"/>
              <a:t>is much less than </a:t>
            </a:r>
            <a:r>
              <a:rPr lang="en-US" b="1" dirty="0"/>
              <a:t>b</a:t>
            </a:r>
            <a:r>
              <a:rPr lang="en-US" b="1" baseline="30000" dirty="0"/>
              <a:t>d</a:t>
            </a:r>
            <a:r>
              <a:rPr lang="en-US" dirty="0"/>
              <a:t>. </a:t>
            </a:r>
          </a:p>
        </p:txBody>
      </p:sp>
      <p:pic>
        <p:nvPicPr>
          <p:cNvPr id="2050" name="Picture 2" descr="Bidirectional Search">
            <a:extLst>
              <a:ext uri="{FF2B5EF4-FFF2-40B4-BE49-F238E27FC236}">
                <a16:creationId xmlns:a16="http://schemas.microsoft.com/office/drawing/2014/main" id="{CD3AB6AF-7B30-AC9A-52F9-BD20D7F9A8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9583" y="677069"/>
            <a:ext cx="4524375" cy="3324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37320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AF29A4C-868D-0FDB-B1F9-9C3DB1092C5C}"/>
              </a:ext>
            </a:extLst>
          </p:cNvPr>
          <p:cNvSpPr txBox="1"/>
          <p:nvPr/>
        </p:nvSpPr>
        <p:spPr>
          <a:xfrm>
            <a:off x="258793" y="163902"/>
            <a:ext cx="7373907" cy="618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effectLst/>
                <a:latin typeface="Arial" panose="020B0604020202020204" pitchFamily="34" charset="0"/>
              </a:rPr>
              <a:t>(back to) Greedy Algorithms</a:t>
            </a:r>
            <a:br>
              <a:rPr lang="en-US" dirty="0"/>
            </a:br>
            <a:br>
              <a:rPr lang="en-US" dirty="0"/>
            </a:br>
            <a:r>
              <a:rPr lang="en-US" b="0" i="0" dirty="0">
                <a:effectLst/>
                <a:latin typeface="Arial" panose="020B0604020202020204" pitchFamily="34" charset="0"/>
              </a:rPr>
              <a:t>•A greedy algorithm always has some objective </a:t>
            </a:r>
          </a:p>
          <a:p>
            <a:r>
              <a:rPr lang="en-US" b="0" i="0" dirty="0">
                <a:effectLst/>
                <a:latin typeface="Arial" panose="020B0604020202020204" pitchFamily="34" charset="0"/>
              </a:rPr>
              <a:t>function that is to be optimized—usually minimized </a:t>
            </a:r>
          </a:p>
          <a:p>
            <a:r>
              <a:rPr lang="en-US" b="0" i="0" dirty="0">
                <a:effectLst/>
                <a:latin typeface="Arial" panose="020B0604020202020204" pitchFamily="34" charset="0"/>
              </a:rPr>
              <a:t>(cost, distance, time, </a:t>
            </a:r>
            <a:r>
              <a:rPr lang="en-US" b="0" i="0" dirty="0" err="1">
                <a:effectLst/>
                <a:latin typeface="Arial" panose="020B0604020202020204" pitchFamily="34" charset="0"/>
              </a:rPr>
              <a:t>etc</a:t>
            </a:r>
            <a:r>
              <a:rPr lang="en-US" b="0" i="0" dirty="0">
                <a:effectLst/>
                <a:latin typeface="Arial" panose="020B0604020202020204" pitchFamily="34" charset="0"/>
              </a:rPr>
              <a:t>) </a:t>
            </a:r>
          </a:p>
          <a:p>
            <a:br>
              <a:rPr lang="en-US" dirty="0"/>
            </a:br>
            <a:r>
              <a:rPr lang="en-US" b="0" i="0" dirty="0">
                <a:effectLst/>
                <a:latin typeface="Arial" panose="020B0604020202020204" pitchFamily="34" charset="0"/>
              </a:rPr>
              <a:t>•A greedy algorithm selects the path that looks </a:t>
            </a:r>
          </a:p>
          <a:p>
            <a:r>
              <a:rPr lang="en-US" b="0" i="0" dirty="0">
                <a:effectLst/>
                <a:latin typeface="Arial" panose="020B0604020202020204" pitchFamily="34" charset="0"/>
              </a:rPr>
              <a:t>‘best’ based on </a:t>
            </a:r>
            <a:r>
              <a:rPr lang="en-US" b="1" i="0" dirty="0">
                <a:effectLst/>
                <a:latin typeface="Arial" panose="020B0604020202020204" pitchFamily="34" charset="0"/>
              </a:rPr>
              <a:t>local information</a:t>
            </a:r>
            <a:r>
              <a:rPr lang="en-US" b="0" i="0" dirty="0">
                <a:effectLst/>
                <a:latin typeface="Arial" panose="020B0604020202020204" pitchFamily="34" charset="0"/>
              </a:rPr>
              <a:t>. </a:t>
            </a:r>
          </a:p>
          <a:p>
            <a:br>
              <a:rPr lang="en-US" dirty="0"/>
            </a:br>
            <a:r>
              <a:rPr lang="en-US" b="0" i="0" dirty="0">
                <a:effectLst/>
                <a:latin typeface="Arial" panose="020B0604020202020204" pitchFamily="34" charset="0"/>
              </a:rPr>
              <a:t>•Suppose we are planning a trip involving visiting </a:t>
            </a:r>
          </a:p>
          <a:p>
            <a:r>
              <a:rPr lang="en-US" b="0" i="0" dirty="0">
                <a:effectLst/>
                <a:latin typeface="Arial" panose="020B0604020202020204" pitchFamily="34" charset="0"/>
              </a:rPr>
              <a:t>4 different cities </a:t>
            </a:r>
          </a:p>
          <a:p>
            <a:endParaRPr lang="en-US" b="0" i="0" dirty="0">
              <a:effectLst/>
              <a:latin typeface="Arial" panose="020B0604020202020204" pitchFamily="34" charset="0"/>
            </a:endParaRPr>
          </a:p>
          <a:p>
            <a:r>
              <a:rPr lang="en-US" b="0" i="0" dirty="0">
                <a:effectLst/>
                <a:latin typeface="Arial" panose="020B0604020202020204" pitchFamily="34" charset="0"/>
              </a:rPr>
              <a:t>•Start with a list of all possible destinations from </a:t>
            </a:r>
          </a:p>
          <a:p>
            <a:r>
              <a:rPr lang="en-US" b="0" i="0" dirty="0">
                <a:effectLst/>
                <a:latin typeface="Arial" panose="020B0604020202020204" pitchFamily="34" charset="0"/>
              </a:rPr>
              <a:t>the home city. Select the nearest one. </a:t>
            </a:r>
          </a:p>
          <a:p>
            <a:br>
              <a:rPr lang="en-US" dirty="0"/>
            </a:br>
            <a:r>
              <a:rPr lang="en-US" b="0" i="0" dirty="0">
                <a:effectLst/>
                <a:latin typeface="Arial" panose="020B0604020202020204" pitchFamily="34" charset="0"/>
              </a:rPr>
              <a:t>•To the list of </a:t>
            </a:r>
            <a:r>
              <a:rPr lang="en-US" b="1" i="0" dirty="0">
                <a:effectLst/>
                <a:latin typeface="Arial" panose="020B0604020202020204" pitchFamily="34" charset="0"/>
              </a:rPr>
              <a:t>possible</a:t>
            </a:r>
            <a:r>
              <a:rPr lang="en-US" b="0" i="0" dirty="0">
                <a:effectLst/>
                <a:latin typeface="Arial" panose="020B0604020202020204" pitchFamily="34" charset="0"/>
              </a:rPr>
              <a:t> destinations, add any city accessible from the first destination not directly accessible from home. </a:t>
            </a:r>
          </a:p>
          <a:p>
            <a:br>
              <a:rPr lang="en-US" dirty="0"/>
            </a:br>
            <a:r>
              <a:rPr lang="en-US" b="0" i="0" dirty="0">
                <a:effectLst/>
                <a:latin typeface="Arial" panose="020B0604020202020204" pitchFamily="34" charset="0"/>
              </a:rPr>
              <a:t>•Select the shortest available from that list. </a:t>
            </a:r>
            <a:br>
              <a:rPr lang="en-US" dirty="0"/>
            </a:br>
            <a:r>
              <a:rPr lang="en-US" b="0" i="0" dirty="0">
                <a:effectLst/>
                <a:latin typeface="Arial" panose="020B0604020202020204" pitchFamily="34" charset="0"/>
              </a:rPr>
              <a:t>•Etc... We always select the </a:t>
            </a:r>
            <a:r>
              <a:rPr lang="en-US" b="1" i="0" dirty="0">
                <a:effectLst/>
                <a:latin typeface="Arial" panose="020B0604020202020204" pitchFamily="34" charset="0"/>
              </a:rPr>
              <a:t>lowest-cost</a:t>
            </a:r>
            <a:r>
              <a:rPr lang="en-US" b="0" i="0" dirty="0">
                <a:effectLst/>
                <a:latin typeface="Arial" panose="020B0604020202020204" pitchFamily="34" charset="0"/>
              </a:rPr>
              <a:t> choice we have that is valid</a:t>
            </a:r>
            <a:br>
              <a:rPr lang="en-US" b="0" i="0" dirty="0">
                <a:effectLst/>
                <a:latin typeface="Arial" panose="020B0604020202020204" pitchFamily="34" charset="0"/>
              </a:rPr>
            </a:br>
            <a:r>
              <a:rPr lang="en-US" b="0" i="0" dirty="0">
                <a:effectLst/>
                <a:latin typeface="Arial" panose="020B0604020202020204" pitchFamily="34" charset="0"/>
              </a:rPr>
              <a:t> </a:t>
            </a:r>
            <a:br>
              <a:rPr lang="en-US" dirty="0"/>
            </a:br>
            <a:r>
              <a:rPr lang="en-US" b="0" i="0" dirty="0">
                <a:effectLst/>
                <a:latin typeface="Arial" panose="020B0604020202020204" pitchFamily="34" charset="0"/>
              </a:rPr>
              <a:t>•This is </a:t>
            </a:r>
            <a:r>
              <a:rPr lang="en-US" b="1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Dijkstra’s Algorithm</a:t>
            </a:r>
            <a:endParaRPr lang="en-US" dirty="0"/>
          </a:p>
        </p:txBody>
      </p:sp>
      <p:pic>
        <p:nvPicPr>
          <p:cNvPr id="10" name="Picture 9" descr="Shape&#10;&#10;Description automatically generated">
            <a:extLst>
              <a:ext uri="{FF2B5EF4-FFF2-40B4-BE49-F238E27FC236}">
                <a16:creationId xmlns:a16="http://schemas.microsoft.com/office/drawing/2014/main" id="{5A19CCE1-607D-4FA4-C088-6AD2A5B79B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4616" y="163902"/>
            <a:ext cx="6394330" cy="38365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655E083-DC42-7D98-2AAF-1FB401593D6D}"/>
              </a:ext>
            </a:extLst>
          </p:cNvPr>
          <p:cNvSpPr txBox="1"/>
          <p:nvPr/>
        </p:nvSpPr>
        <p:spPr>
          <a:xfrm>
            <a:off x="5524500" y="616554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https://graphonline.ru/en/?graph=weightedGraph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5308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1361</TotalTime>
  <Words>4577</Words>
  <Application>Microsoft Office PowerPoint</Application>
  <PresentationFormat>Widescreen</PresentationFormat>
  <Paragraphs>268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7" baseType="lpstr">
      <vt:lpstr>Arial</vt:lpstr>
      <vt:lpstr>Calibri</vt:lpstr>
      <vt:lpstr>Calibri Light</vt:lpstr>
      <vt:lpstr>KaTeX_Main</vt:lpstr>
      <vt:lpstr>KaTeX_Math</vt:lpstr>
      <vt:lpstr>Soleil</vt:lpstr>
      <vt:lpstr>office theme</vt:lpstr>
      <vt:lpstr>Unknown localization of the Objective State</vt:lpstr>
      <vt:lpstr>Brute Force algorithms</vt:lpstr>
      <vt:lpstr>Depth First Search </vt:lpstr>
      <vt:lpstr>Breadth First Search </vt:lpstr>
      <vt:lpstr>Breadth First Search (BFS) </vt:lpstr>
      <vt:lpstr>Implementation Issues </vt:lpstr>
      <vt:lpstr>DFS with Iterative Deepening (ID-DFS)</vt:lpstr>
      <vt:lpstr>Bidirectional search </vt:lpstr>
      <vt:lpstr>PowerPoint Presentation</vt:lpstr>
      <vt:lpstr>PowerPoint Presentation</vt:lpstr>
      <vt:lpstr>Uninformed Search Won’t Do</vt:lpstr>
      <vt:lpstr>Uninformed Search Won’t Do</vt:lpstr>
      <vt:lpstr>Properties of Heuristics </vt:lpstr>
      <vt:lpstr>Properties of Heuristics </vt:lpstr>
      <vt:lpstr>Heuristics</vt:lpstr>
      <vt:lpstr>Hill Climbing</vt:lpstr>
      <vt:lpstr>Hill Climbing</vt:lpstr>
      <vt:lpstr>PowerPoint Presentation</vt:lpstr>
      <vt:lpstr>Problems with hill climbing </vt:lpstr>
      <vt:lpstr>Best-first search</vt:lpstr>
      <vt:lpstr>Beam Search </vt:lpstr>
      <vt:lpstr>Choosing heuristics </vt:lpstr>
      <vt:lpstr>Generating heuristics</vt:lpstr>
      <vt:lpstr>Generating admissible heuristics from subproblems </vt:lpstr>
      <vt:lpstr>Combining actual and heuristic values </vt:lpstr>
      <vt:lpstr>Branch &amp; Bound Methods </vt:lpstr>
      <vt:lpstr>Branch and Bound with underestimates</vt:lpstr>
      <vt:lpstr>The A* Search </vt:lpstr>
      <vt:lpstr>The A* Search </vt:lpstr>
      <vt:lpstr>The A* Search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Lowe, Jesse</dc:creator>
  <cp:lastModifiedBy>Jesse Lowe</cp:lastModifiedBy>
  <cp:revision>162</cp:revision>
  <dcterms:created xsi:type="dcterms:W3CDTF">2023-02-07T03:15:39Z</dcterms:created>
  <dcterms:modified xsi:type="dcterms:W3CDTF">2023-09-25T17:52:27Z</dcterms:modified>
</cp:coreProperties>
</file>